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B1E48330-AAB3-4058-98B4-448AB49D4C5E}" type="slidenum">
              <a:rPr lang="en-US" altLang="en-US" smtClean="0"/>
              <a:pPr eaLnBrk="1" hangingPunct="1">
                <a:spcBef>
                  <a:spcPct val="0"/>
                </a:spcBef>
              </a:pPr>
              <a:t>1</a:t>
            </a:fld>
            <a:endParaRPr lang="en-US" altLang="en-US" smtClean="0"/>
          </a:p>
        </p:txBody>
      </p:sp>
    </p:spTree>
    <p:extLst>
      <p:ext uri="{BB962C8B-B14F-4D97-AF65-F5344CB8AC3E}">
        <p14:creationId xmlns:p14="http://schemas.microsoft.com/office/powerpoint/2010/main" val="58538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Iranian Rider on Silk Road Camel. Glazed ceramic figurines of camels and horses are found in many Inner Asian burials of the Tang period. Most of the camel riders, like this one, have beards and big noses stereotyping people from Central Asia far to the west. Soft pointed caps first appear in images of Scythians living north of Iran. The absence of a saddle and the rider’s diminutive size suggest a humorous caricature.</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FE3BC0AB-4679-4441-A933-5D11883FB4A9}" type="slidenum">
              <a:rPr lang="en-US" altLang="en-US" smtClean="0">
                <a:latin typeface="Calibri" pitchFamily="34" charset="0"/>
              </a:rPr>
              <a:pPr eaLnBrk="1" hangingPunct="1">
                <a:spcBef>
                  <a:spcPct val="0"/>
                </a:spcBef>
              </a:pPr>
              <a:t>10</a:t>
            </a:fld>
            <a:endParaRPr lang="en-US" altLang="en-US" smtClean="0">
              <a:latin typeface="Calibri" pitchFamily="34" charset="0"/>
            </a:endParaRPr>
          </a:p>
        </p:txBody>
      </p:sp>
    </p:spTree>
    <p:extLst>
      <p:ext uri="{BB962C8B-B14F-4D97-AF65-F5344CB8AC3E}">
        <p14:creationId xmlns:p14="http://schemas.microsoft.com/office/powerpoint/2010/main" val="1064826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latin typeface="Calibri" pitchFamily="34" charset="0"/>
                <a:ea typeface="ＭＳ Ｐゴシック" pitchFamily="34" charset="-128"/>
              </a:rPr>
              <a:t>Hellenistic South Arabian Coins. These coins minted in southern Arabia around the third century B.C.E. imitate the coinage of Athens, at that time the dominant currency in the Mediterranean region. The head of the goddess Athena appears on the obverse and an owl symbolizing her wisdom on the reverse. The use of these coin designs indicates the involvement of southern Arabia in the Red Sea-Indian Ocean trading network that stretched from the Mediterranean lands to India.</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39CE7717-D8E4-4366-8FD6-0DD7AAB71DE7}" type="slidenum">
              <a:rPr lang="en-US" altLang="en-US" smtClean="0">
                <a:latin typeface="Calibri" pitchFamily="34" charset="0"/>
              </a:rPr>
              <a:pPr eaLnBrk="1" hangingPunct="1">
                <a:spcBef>
                  <a:spcPct val="0"/>
                </a:spcBef>
              </a:pPr>
              <a:t>11</a:t>
            </a:fld>
            <a:endParaRPr lang="en-US" altLang="en-US" smtClean="0">
              <a:latin typeface="Calibri" pitchFamily="34" charset="0"/>
            </a:endParaRPr>
          </a:p>
        </p:txBody>
      </p:sp>
    </p:spTree>
    <p:extLst>
      <p:ext uri="{BB962C8B-B14F-4D97-AF65-F5344CB8AC3E}">
        <p14:creationId xmlns:p14="http://schemas.microsoft.com/office/powerpoint/2010/main" val="1544146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DCC4D039-C3BA-4F1B-B7F4-BB2E29F924A3}" type="slidenum">
              <a:rPr lang="en-US" altLang="en-US" smtClean="0"/>
              <a:pPr eaLnBrk="1" hangingPunct="1">
                <a:spcBef>
                  <a:spcPct val="0"/>
                </a:spcBef>
              </a:pPr>
              <a:t>12</a:t>
            </a:fld>
            <a:endParaRPr lang="en-US" altLang="en-US" smtClean="0"/>
          </a:p>
        </p:txBody>
      </p:sp>
    </p:spTree>
    <p:extLst>
      <p:ext uri="{BB962C8B-B14F-4D97-AF65-F5344CB8AC3E}">
        <p14:creationId xmlns:p14="http://schemas.microsoft.com/office/powerpoint/2010/main" val="2671264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Cattle Herders in Saharan Rock Art. These paintings represent the most artistically accomplished type of Saharan art. Herding societies of modern times living in the Sahel region south of the Sahara strongly resemble the society depicted here.</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AD29B6A8-6FF1-42B5-8B71-96ECCAFC9A40}" type="slidenum">
              <a:rPr lang="en-US" altLang="en-US" smtClean="0">
                <a:latin typeface="Calibri" pitchFamily="34" charset="0"/>
              </a:rPr>
              <a:pPr eaLnBrk="1" hangingPunct="1">
                <a:spcBef>
                  <a:spcPct val="0"/>
                </a:spcBef>
              </a:pPr>
              <a:t>13</a:t>
            </a:fld>
            <a:endParaRPr lang="en-US" altLang="en-US" smtClean="0">
              <a:latin typeface="Calibri" pitchFamily="34" charset="0"/>
            </a:endParaRPr>
          </a:p>
        </p:txBody>
      </p:sp>
    </p:spTree>
    <p:extLst>
      <p:ext uri="{BB962C8B-B14F-4D97-AF65-F5344CB8AC3E}">
        <p14:creationId xmlns:p14="http://schemas.microsoft.com/office/powerpoint/2010/main" val="467214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Calibri" pitchFamily="34" charset="0"/>
                <a:ea typeface="ＭＳ Ｐゴシック" pitchFamily="34" charset="-128"/>
              </a:rPr>
              <a:t>Map 8.2 Africa and the Trans-Saharan Trade Routes. The Sahara and the surrounding oceans isolated most of Africa from foreign contact before 1000 </a:t>
            </a:r>
            <a:r>
              <a:rPr lang="en-US" altLang="en-US" dirty="0" err="1" smtClean="0">
                <a:latin typeface="Calibri" pitchFamily="34" charset="0"/>
                <a:ea typeface="ＭＳ Ｐゴシック" pitchFamily="34" charset="-128"/>
              </a:rPr>
              <a:t>c.e</a:t>
            </a:r>
            <a:r>
              <a:rPr lang="en-US" altLang="en-US" dirty="0" smtClean="0">
                <a:latin typeface="Calibri" pitchFamily="34" charset="0"/>
                <a:ea typeface="ＭＳ Ｐゴシック" pitchFamily="34" charset="-128"/>
              </a:rPr>
              <a:t>. The Nile Valley, a few trading points on the east coast, and limited </a:t>
            </a:r>
            <a:r>
              <a:rPr lang="en-US" altLang="en-US" dirty="0" err="1" smtClean="0">
                <a:latin typeface="Calibri" pitchFamily="34" charset="0"/>
                <a:ea typeface="ＭＳ Ｐゴシック" pitchFamily="34" charset="-128"/>
              </a:rPr>
              <a:t>transdesert</a:t>
            </a:r>
            <a:r>
              <a:rPr lang="en-US" altLang="en-US" dirty="0" smtClean="0">
                <a:latin typeface="Calibri" pitchFamily="34" charset="0"/>
                <a:ea typeface="ＭＳ Ｐゴシック" pitchFamily="34" charset="-128"/>
              </a:rPr>
              <a:t> trade provided exceptions to this rule; but the dominant forms of sub-Saharan African culture originated far to the west, north of the Gulf of Guinea. © Cengage Learning</a:t>
            </a: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C1E39318-576F-4570-8624-7C976CBABA01}" type="slidenum">
              <a:rPr lang="en-US" altLang="en-US" smtClean="0">
                <a:latin typeface="Calibri" pitchFamily="34" charset="0"/>
              </a:rPr>
              <a:pPr eaLnBrk="1" hangingPunct="1">
                <a:spcBef>
                  <a:spcPct val="0"/>
                </a:spcBef>
              </a:pPr>
              <a:t>14</a:t>
            </a:fld>
            <a:endParaRPr lang="en-US" altLang="en-US" smtClean="0">
              <a:latin typeface="Calibri" pitchFamily="34" charset="0"/>
            </a:endParaRPr>
          </a:p>
        </p:txBody>
      </p:sp>
    </p:spTree>
    <p:extLst>
      <p:ext uri="{BB962C8B-B14F-4D97-AF65-F5344CB8AC3E}">
        <p14:creationId xmlns:p14="http://schemas.microsoft.com/office/powerpoint/2010/main" val="693647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Camel Saddles. The militarily inefficient south Arabian saddle seats the rider behind the animal’s hump atop its hind- quarters. The rider controls his mount by tapping its neck with a long camel stick.</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500CBA6F-6E13-4695-8270-E59BBC9570EC}" type="slidenum">
              <a:rPr lang="en-US" altLang="en-US" smtClean="0">
                <a:latin typeface="Calibri" pitchFamily="34" charset="0"/>
              </a:rPr>
              <a:pPr eaLnBrk="1" hangingPunct="1">
                <a:spcBef>
                  <a:spcPct val="0"/>
                </a:spcBef>
              </a:pPr>
              <a:t>15</a:t>
            </a:fld>
            <a:endParaRPr lang="en-US" altLang="en-US" smtClean="0">
              <a:latin typeface="Calibri" pitchFamily="34" charset="0"/>
            </a:endParaRPr>
          </a:p>
        </p:txBody>
      </p:sp>
    </p:spTree>
    <p:extLst>
      <p:ext uri="{BB962C8B-B14F-4D97-AF65-F5344CB8AC3E}">
        <p14:creationId xmlns:p14="http://schemas.microsoft.com/office/powerpoint/2010/main" val="35565273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Camel Saddles. The Tuareg saddle seats the rider over the animal’s withers, leaving his hands free to wield a sword and letting him control his mount with his toes.</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50D351A9-D09D-454D-BDAD-FDE963A1ECE5}" type="slidenum">
              <a:rPr lang="en-US" altLang="en-US" smtClean="0">
                <a:latin typeface="Calibri" pitchFamily="34" charset="0"/>
              </a:rPr>
              <a:pPr eaLnBrk="1" hangingPunct="1">
                <a:spcBef>
                  <a:spcPct val="0"/>
                </a:spcBef>
              </a:pPr>
              <a:t>16</a:t>
            </a:fld>
            <a:endParaRPr lang="en-US" altLang="en-US" smtClean="0">
              <a:latin typeface="Calibri" pitchFamily="34" charset="0"/>
            </a:endParaRPr>
          </a:p>
        </p:txBody>
      </p:sp>
    </p:spTree>
    <p:extLst>
      <p:ext uri="{BB962C8B-B14F-4D97-AF65-F5344CB8AC3E}">
        <p14:creationId xmlns:p14="http://schemas.microsoft.com/office/powerpoint/2010/main" val="894696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F0CD52E7-B2F2-40FC-9DD6-F4C22958ADC6}" type="slidenum">
              <a:rPr lang="en-US" altLang="en-US" smtClean="0"/>
              <a:pPr eaLnBrk="1" hangingPunct="1">
                <a:spcBef>
                  <a:spcPct val="0"/>
                </a:spcBef>
              </a:pPr>
              <a:t>17</a:t>
            </a:fld>
            <a:endParaRPr lang="en-US" altLang="en-US" smtClean="0"/>
          </a:p>
        </p:txBody>
      </p:sp>
    </p:spTree>
    <p:extLst>
      <p:ext uri="{BB962C8B-B14F-4D97-AF65-F5344CB8AC3E}">
        <p14:creationId xmlns:p14="http://schemas.microsoft.com/office/powerpoint/2010/main" val="3117269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Gandharan Sculpture. The art of Gandhara in northwest Pakistan featured Hellenistic styles and techniques borrowed from the cities founded by Alexander the Great in Afghanistan. Though much Gandharan art is Buddhist in spirit, this fourth-century C.E. image of a flower-bearer is strongly Greek in the naturalistic treatment of the head and left arm.</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5B07DE16-2154-46CB-A9F5-C490ED2C887B}" type="slidenum">
              <a:rPr lang="en-US" altLang="en-US" smtClean="0">
                <a:latin typeface="Calibri" pitchFamily="34" charset="0"/>
              </a:rPr>
              <a:pPr eaLnBrk="1" hangingPunct="1">
                <a:spcBef>
                  <a:spcPct val="0"/>
                </a:spcBef>
              </a:pPr>
              <a:t>18</a:t>
            </a:fld>
            <a:endParaRPr lang="en-US" altLang="en-US" smtClean="0">
              <a:latin typeface="Calibri" pitchFamily="34" charset="0"/>
            </a:endParaRPr>
          </a:p>
        </p:txBody>
      </p:sp>
    </p:spTree>
    <p:extLst>
      <p:ext uri="{BB962C8B-B14F-4D97-AF65-F5344CB8AC3E}">
        <p14:creationId xmlns:p14="http://schemas.microsoft.com/office/powerpoint/2010/main" val="27593435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B3E55F9-7AD0-4F3C-B7F4-42871D00547A}"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2175643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Christian World Map from Muslim Spain.	The east is shown at the top of the map with Adam and Eve in the Garden of Eden. Next to them is the holy city of Jerusalem represented by an arched gate suggestive of Andalusian architecture. Alexandria is below the bend of the Nile River at Adam’s feet. The Mediterranean Sea is vertical with rectangular islands, and the red stripe to the right is the Red Sea and Indian Ocean.</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7659D7B2-0F3D-43D2-8035-198F40D01061}" type="slidenum">
              <a:rPr lang="en-US" altLang="en-US" smtClean="0">
                <a:latin typeface="Calibri" pitchFamily="34" charset="0"/>
              </a:rPr>
              <a:pPr eaLnBrk="1" hangingPunct="1">
                <a:spcBef>
                  <a:spcPct val="0"/>
                </a:spcBef>
              </a:pPr>
              <a:t>2</a:t>
            </a:fld>
            <a:endParaRPr lang="en-US" altLang="en-US" smtClean="0">
              <a:latin typeface="Calibri" pitchFamily="34" charset="0"/>
            </a:endParaRPr>
          </a:p>
        </p:txBody>
      </p:sp>
    </p:spTree>
    <p:extLst>
      <p:ext uri="{BB962C8B-B14F-4D97-AF65-F5344CB8AC3E}">
        <p14:creationId xmlns:p14="http://schemas.microsoft.com/office/powerpoint/2010/main" val="33703112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Calibri" pitchFamily="34" charset="0"/>
                <a:ea typeface="ＭＳ Ｐゴシック" pitchFamily="34" charset="-128"/>
              </a:rPr>
              <a:t>Stele of Aksum. This 70-foot (21-meter) stone is the tallest remnant of a field of steles, or standing stones, marking the tombs of Aksumite kings. The carvings of doors, windows, and beam ends imitate common features of Aksumite architecture, suggesting that each stele symbolized a multistory royal palace. The largest steles date from the fourth century C.E.</a:t>
            </a: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3567C52-D36E-499D-AA5F-47841A3AEC80}" type="slidenum">
              <a:rPr lang="en-US" altLang="en-US" smtClean="0">
                <a:latin typeface="Calibri" pitchFamily="34" charset="0"/>
              </a:rPr>
              <a:pPr eaLnBrk="1" hangingPunct="1">
                <a:spcBef>
                  <a:spcPct val="0"/>
                </a:spcBef>
              </a:pPr>
              <a:t>20</a:t>
            </a:fld>
            <a:endParaRPr lang="en-US" altLang="en-US" smtClean="0">
              <a:latin typeface="Calibri" pitchFamily="34" charset="0"/>
            </a:endParaRPr>
          </a:p>
        </p:txBody>
      </p:sp>
    </p:spTree>
    <p:extLst>
      <p:ext uri="{BB962C8B-B14F-4D97-AF65-F5344CB8AC3E}">
        <p14:creationId xmlns:p14="http://schemas.microsoft.com/office/powerpoint/2010/main" val="4043975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Indian Ocean Sailing. Vessel Ships like this one, in a rock carving on the Buddhist temple of Borobodur in Java, probably carried colonists from Indonesia to Madagascar.</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B726287F-D657-4CF9-98F7-66A0DD3CC49E}" type="slidenum">
              <a:rPr lang="en-US" altLang="en-US" smtClean="0">
                <a:latin typeface="Calibri" pitchFamily="34" charset="0"/>
              </a:rPr>
              <a:pPr eaLnBrk="1" hangingPunct="1">
                <a:spcBef>
                  <a:spcPct val="0"/>
                </a:spcBef>
              </a:pPr>
              <a:t>3</a:t>
            </a:fld>
            <a:endParaRPr lang="en-US" altLang="en-US" smtClean="0">
              <a:latin typeface="Calibri" pitchFamily="34" charset="0"/>
            </a:endParaRPr>
          </a:p>
        </p:txBody>
      </p:sp>
    </p:spTree>
    <p:extLst>
      <p:ext uri="{BB962C8B-B14F-4D97-AF65-F5344CB8AC3E}">
        <p14:creationId xmlns:p14="http://schemas.microsoft.com/office/powerpoint/2010/main" val="2376598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A5E5A70E-AE3B-4B5A-AC5C-F18902FF8F9F}" type="slidenum">
              <a:rPr lang="en-US" altLang="en-US" smtClean="0"/>
              <a:pPr eaLnBrk="1" hangingPunct="1">
                <a:spcBef>
                  <a:spcPct val="0"/>
                </a:spcBef>
              </a:pPr>
              <a:t>4</a:t>
            </a:fld>
            <a:endParaRPr lang="en-US" altLang="en-US" smtClean="0"/>
          </a:p>
        </p:txBody>
      </p:sp>
    </p:spTree>
    <p:extLst>
      <p:ext uri="{BB962C8B-B14F-4D97-AF65-F5344CB8AC3E}">
        <p14:creationId xmlns:p14="http://schemas.microsoft.com/office/powerpoint/2010/main" val="3161319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Description of the table: A chronology of the Silk Road, Indian Ocean trade, and Saharan trade from 500 B.C.E. to 300 C.E.</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3E55C5FF-ECB1-4CDB-9A03-995BB61D3801}" type="slidenum">
              <a:rPr lang="en-US" altLang="en-US" smtClean="0">
                <a:latin typeface="Calibri" pitchFamily="34" charset="0"/>
              </a:rPr>
              <a:pPr eaLnBrk="1" hangingPunct="1">
                <a:spcBef>
                  <a:spcPct val="0"/>
                </a:spcBef>
              </a:pPr>
              <a:t>5</a:t>
            </a:fld>
            <a:endParaRPr lang="en-US" altLang="en-US" smtClean="0">
              <a:latin typeface="Calibri" pitchFamily="34" charset="0"/>
            </a:endParaRPr>
          </a:p>
        </p:txBody>
      </p:sp>
    </p:spTree>
    <p:extLst>
      <p:ext uri="{BB962C8B-B14F-4D97-AF65-F5344CB8AC3E}">
        <p14:creationId xmlns:p14="http://schemas.microsoft.com/office/powerpoint/2010/main" val="2633395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Calibri" pitchFamily="34" charset="0"/>
                <a:ea typeface="ＭＳ Ｐゴシック" pitchFamily="34" charset="-128"/>
              </a:rPr>
              <a:t>Scythian Breastplate. This superbly crafted gold ornament from the fourth century B.C.E. features animal combat in the lower tier, flower motifs in the center, and scenes from Scythian pastoral life in the upper. Two men prepare a fleece garment in the middle of the upper tier while on either side young animals are suckling and a ewe is being milked. Note the contrast between the simplicity of nomadic life and the luxury represented by the gold ornament itself.</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412FA6D8-239C-4859-AF87-C5449CE5A7D2}" type="slidenum">
              <a:rPr lang="en-US" altLang="en-US" smtClean="0">
                <a:latin typeface="Calibri" pitchFamily="34" charset="0"/>
              </a:rPr>
              <a:pPr eaLnBrk="1" hangingPunct="1">
                <a:spcBef>
                  <a:spcPct val="0"/>
                </a:spcBef>
              </a:pPr>
              <a:t>6</a:t>
            </a:fld>
            <a:endParaRPr lang="en-US" altLang="en-US" smtClean="0">
              <a:latin typeface="Calibri" pitchFamily="34" charset="0"/>
            </a:endParaRPr>
          </a:p>
        </p:txBody>
      </p:sp>
    </p:spTree>
    <p:extLst>
      <p:ext uri="{BB962C8B-B14F-4D97-AF65-F5344CB8AC3E}">
        <p14:creationId xmlns:p14="http://schemas.microsoft.com/office/powerpoint/2010/main" val="256301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Calibri" pitchFamily="34" charset="0"/>
                <a:ea typeface="ＭＳ Ｐゴシック" pitchFamily="34" charset="-128"/>
              </a:rPr>
              <a:t>Map 8.1 Asian Trade and Communication Routes. The overland Silk Road was vulnerable to political disruption, but it was much shorter than the maritime route from the South China Sea to the Red Sea, and ships were more expensive than pack animals. Moreover, China’s political centers were in the north. © Cengage Learning</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3EB68C04-AB23-4BE5-B4FD-B23C0F964062}" type="slidenum">
              <a:rPr lang="en-US" altLang="en-US" smtClean="0">
                <a:latin typeface="Calibri" pitchFamily="34" charset="0"/>
              </a:rPr>
              <a:pPr eaLnBrk="1" hangingPunct="1">
                <a:spcBef>
                  <a:spcPct val="0"/>
                </a:spcBef>
              </a:pPr>
              <a:t>7</a:t>
            </a:fld>
            <a:endParaRPr lang="en-US" altLang="en-US" smtClean="0">
              <a:latin typeface="Calibri" pitchFamily="34" charset="0"/>
            </a:endParaRPr>
          </a:p>
        </p:txBody>
      </p:sp>
    </p:spTree>
    <p:extLst>
      <p:ext uri="{BB962C8B-B14F-4D97-AF65-F5344CB8AC3E}">
        <p14:creationId xmlns:p14="http://schemas.microsoft.com/office/powerpoint/2010/main" val="3958933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a typeface="ＭＳ Ｐゴシック" pitchFamily="34" charset="-128"/>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237C2A42-859A-4CB8-99B3-14CAF5EC3F98}" type="slidenum">
              <a:rPr lang="en-US" altLang="en-US" smtClean="0"/>
              <a:pPr eaLnBrk="1" hangingPunct="1">
                <a:spcBef>
                  <a:spcPct val="0"/>
                </a:spcBef>
              </a:pPr>
              <a:t>8</a:t>
            </a:fld>
            <a:endParaRPr lang="en-US" altLang="en-US" smtClean="0"/>
          </a:p>
        </p:txBody>
      </p:sp>
    </p:spTree>
    <p:extLst>
      <p:ext uri="{BB962C8B-B14F-4D97-AF65-F5344CB8AC3E}">
        <p14:creationId xmlns:p14="http://schemas.microsoft.com/office/powerpoint/2010/main" val="4226199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charset="0"/>
              <a:ea typeface="ＭＳ Ｐゴシック" pitchFamily="34" charset="-128"/>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DDA0675B-CCEA-4FE5-B360-5549B0FE9E2B}" type="slidenum">
              <a:rPr lang="en-US" altLang="en-US" smtClean="0"/>
              <a:pPr eaLnBrk="1" hangingPunct="1">
                <a:spcBef>
                  <a:spcPct val="0"/>
                </a:spcBef>
              </a:pPr>
              <a:t>9</a:t>
            </a:fld>
            <a:endParaRPr lang="en-US" altLang="en-US" smtClean="0"/>
          </a:p>
        </p:txBody>
      </p:sp>
    </p:spTree>
    <p:extLst>
      <p:ext uri="{BB962C8B-B14F-4D97-AF65-F5344CB8AC3E}">
        <p14:creationId xmlns:p14="http://schemas.microsoft.com/office/powerpoint/2010/main" val="18252777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156490"/>
            <a:ext cx="4343400" cy="2554545"/>
          </a:xfrm>
        </p:spPr>
        <p:txBody>
          <a:bodyPr/>
          <a:lstStyle/>
          <a:p>
            <a:pPr eaLnBrk="1" hangingPunct="1">
              <a:spcBef>
                <a:spcPct val="20000"/>
              </a:spcBef>
              <a:defRPr/>
            </a:pPr>
            <a:r>
              <a:rPr lang="en-US" altLang="en-US" sz="3200" dirty="0" smtClean="0">
                <a:solidFill>
                  <a:srgbClr val="292526"/>
                </a:solidFill>
                <a:latin typeface="Arial" pitchFamily="34" charset="0"/>
              </a:rPr>
              <a:t>Chapter 8</a:t>
            </a:r>
            <a:br>
              <a:rPr lang="en-US" altLang="en-US" sz="3200" dirty="0" smtClean="0">
                <a:solidFill>
                  <a:srgbClr val="292526"/>
                </a:solidFill>
                <a:latin typeface="Arial" pitchFamily="34" charset="0"/>
              </a:rPr>
            </a:br>
            <a:r>
              <a:rPr lang="en-US" altLang="en-US" sz="3200" dirty="0" smtClean="0">
                <a:solidFill>
                  <a:schemeClr val="accent2"/>
                </a:solidFill>
                <a:effectLst>
                  <a:outerShdw blurRad="38100" dist="38100" dir="2700000" algn="tl">
                    <a:srgbClr val="000000">
                      <a:alpha val="43137"/>
                    </a:srgbClr>
                  </a:outerShdw>
                </a:effectLst>
                <a:latin typeface="Arial" pitchFamily="34" charset="0"/>
              </a:rPr>
              <a:t>Networks of Communication and Exchange, 300 B.C.E.-1100 C.E.</a:t>
            </a:r>
          </a:p>
        </p:txBody>
      </p:sp>
    </p:spTree>
    <p:extLst>
      <p:ext uri="{BB962C8B-B14F-4D97-AF65-F5344CB8AC3E}">
        <p14:creationId xmlns:p14="http://schemas.microsoft.com/office/powerpoint/2010/main" val="4077609202"/>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152400"/>
            <a:ext cx="7772400" cy="492125"/>
          </a:xfrm>
        </p:spPr>
        <p:txBody>
          <a:bodyPr/>
          <a:lstStyle/>
          <a:p>
            <a:r>
              <a:rPr lang="en-US" altLang="en-US" sz="2600" dirty="0" smtClean="0">
                <a:latin typeface="Arial" charset="0"/>
                <a:cs typeface="Arial" charset="0"/>
              </a:rPr>
              <a:t>Iranian Rider on Silk Road Camel</a:t>
            </a:r>
          </a:p>
        </p:txBody>
      </p:sp>
      <p:pic>
        <p:nvPicPr>
          <p:cNvPr id="12291" name="Picture 1" descr="Glazed ceramic figurines of camels and horses are found in many Inner Asian burials of the Tang period. Most of the camel riders, like this one, have beards and big noses stereotyping people from Central Asia far to the west. Soft pointed caps first appear in images of Scythians living north of Iran. The absence of a saddle and the rider’s diminutive size suggest a humorous caricatur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5363" y="685800"/>
            <a:ext cx="4592637"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Content Placeholder 2"/>
          <p:cNvSpPr>
            <a:spLocks noGrp="1"/>
          </p:cNvSpPr>
          <p:nvPr>
            <p:ph idx="1"/>
          </p:nvPr>
        </p:nvSpPr>
        <p:spPr>
          <a:xfrm>
            <a:off x="8458200" y="6604000"/>
            <a:ext cx="685800" cy="276225"/>
          </a:xfrm>
        </p:spPr>
        <p:txBody>
          <a:bodyPr/>
          <a:lstStyle/>
          <a:p>
            <a:pPr algn="r"/>
            <a:r>
              <a:rPr lang="en-US" altLang="en-US" sz="1200" b="1" dirty="0" smtClean="0">
                <a:solidFill>
                  <a:srgbClr val="000000"/>
                </a:solidFill>
                <a:latin typeface="Arial" charset="0"/>
              </a:rPr>
              <a:t>p227</a:t>
            </a:r>
          </a:p>
        </p:txBody>
      </p:sp>
    </p:spTree>
    <p:extLst>
      <p:ext uri="{BB962C8B-B14F-4D97-AF65-F5344CB8AC3E}">
        <p14:creationId xmlns:p14="http://schemas.microsoft.com/office/powerpoint/2010/main" val="2618453064"/>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152400"/>
            <a:ext cx="7772400" cy="492125"/>
          </a:xfrm>
        </p:spPr>
        <p:txBody>
          <a:bodyPr/>
          <a:lstStyle/>
          <a:p>
            <a:r>
              <a:rPr lang="en-US" altLang="en-US" sz="2600" dirty="0" smtClean="0">
                <a:latin typeface="Arial" charset="0"/>
                <a:cs typeface="Arial" charset="0"/>
              </a:rPr>
              <a:t>Hellenistic South Arabian Coins</a:t>
            </a:r>
          </a:p>
        </p:txBody>
      </p:sp>
      <p:pic>
        <p:nvPicPr>
          <p:cNvPr id="13315" name="Picture 1" descr="These coins minted in southern Arabia around the third century B.C.E. imitate the coinage of Athens, at that time the dominant currency in the Mediterranean region. The head of the goddess Athena appears on the obverse and an owl symbolizing her wisdom on the reverse. The use of these coin designs indicates the involvement of southern Arabia in the Red Sea-Indian Ocean trading network that stretched from the Mediterranean lands to India."/>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9550" y="663575"/>
            <a:ext cx="36449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Content Placeholder 2"/>
          <p:cNvSpPr>
            <a:spLocks noGrp="1"/>
          </p:cNvSpPr>
          <p:nvPr>
            <p:ph idx="1"/>
          </p:nvPr>
        </p:nvSpPr>
        <p:spPr>
          <a:xfrm>
            <a:off x="8458200" y="6581775"/>
            <a:ext cx="685800" cy="276225"/>
          </a:xfrm>
        </p:spPr>
        <p:txBody>
          <a:bodyPr/>
          <a:lstStyle/>
          <a:p>
            <a:pPr algn="r"/>
            <a:r>
              <a:rPr lang="en-US" altLang="en-US" sz="1200" b="1" dirty="0" smtClean="0">
                <a:solidFill>
                  <a:srgbClr val="000000"/>
                </a:solidFill>
                <a:latin typeface="Arial" charset="0"/>
              </a:rPr>
              <a:t>p230</a:t>
            </a:r>
          </a:p>
        </p:txBody>
      </p:sp>
    </p:spTree>
    <p:extLst>
      <p:ext uri="{BB962C8B-B14F-4D97-AF65-F5344CB8AC3E}">
        <p14:creationId xmlns:p14="http://schemas.microsoft.com/office/powerpoint/2010/main" val="3761428177"/>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charset="0"/>
              </a:rPr>
              <a:t>Routes Across the Sahara</a:t>
            </a:r>
          </a:p>
        </p:txBody>
      </p:sp>
      <p:sp>
        <p:nvSpPr>
          <p:cNvPr id="14339" name="Rectangle 3"/>
          <p:cNvSpPr>
            <a:spLocks noGrp="1" noChangeArrowheads="1"/>
          </p:cNvSpPr>
          <p:nvPr>
            <p:ph type="body" idx="1"/>
          </p:nvPr>
        </p:nvSpPr>
        <p:spPr>
          <a:xfrm>
            <a:off x="685800" y="1752600"/>
            <a:ext cx="7772400" cy="2357438"/>
          </a:xfrm>
          <a:noFill/>
        </p:spPr>
        <p:txBody>
          <a:bodyPr/>
          <a:lstStyle/>
          <a:p>
            <a:pPr eaLnBrk="1" hangingPunct="1">
              <a:buFontTx/>
              <a:buChar char="•"/>
            </a:pPr>
            <a:r>
              <a:rPr lang="en-US" altLang="en-US" dirty="0" smtClean="0">
                <a:latin typeface="Arial" charset="0"/>
              </a:rPr>
              <a:t>Early Saharan Cultures</a:t>
            </a:r>
          </a:p>
          <a:p>
            <a:pPr eaLnBrk="1" hangingPunct="1">
              <a:buFontTx/>
              <a:buChar char="•"/>
            </a:pPr>
            <a:r>
              <a:rPr lang="en-US" altLang="en-US" dirty="0" smtClean="0">
                <a:latin typeface="Arial" charset="0"/>
              </a:rPr>
              <a:t>Cattle, horses and camels</a:t>
            </a:r>
          </a:p>
          <a:p>
            <a:pPr eaLnBrk="1" hangingPunct="1">
              <a:buFontTx/>
              <a:buChar char="•"/>
            </a:pPr>
            <a:r>
              <a:rPr lang="en-US" altLang="en-US" dirty="0" smtClean="0">
                <a:latin typeface="Arial" charset="0"/>
              </a:rPr>
              <a:t>Trade across the Sahara</a:t>
            </a:r>
          </a:p>
          <a:p>
            <a:pPr eaLnBrk="1" hangingPunct="1">
              <a:buFontTx/>
              <a:buChar char="•"/>
            </a:pPr>
            <a:r>
              <a:rPr lang="en-US" altLang="en-US" dirty="0" smtClean="0">
                <a:latin typeface="Arial" charset="0"/>
              </a:rPr>
              <a:t>North-South links</a:t>
            </a:r>
          </a:p>
        </p:txBody>
      </p:sp>
    </p:spTree>
    <p:extLst>
      <p:ext uri="{BB962C8B-B14F-4D97-AF65-F5344CB8AC3E}">
        <p14:creationId xmlns:p14="http://schemas.microsoft.com/office/powerpoint/2010/main" val="697284746"/>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152400"/>
            <a:ext cx="7772400" cy="492125"/>
          </a:xfrm>
        </p:spPr>
        <p:txBody>
          <a:bodyPr/>
          <a:lstStyle/>
          <a:p>
            <a:r>
              <a:rPr lang="en-US" altLang="en-US" sz="2600" dirty="0" smtClean="0">
                <a:latin typeface="Arial" charset="0"/>
                <a:cs typeface="Arial" charset="0"/>
              </a:rPr>
              <a:t>Cattle Herders in Saharan Rock Art</a:t>
            </a:r>
          </a:p>
        </p:txBody>
      </p:sp>
      <p:pic>
        <p:nvPicPr>
          <p:cNvPr id="15363" name="Picture 1" descr="These paintings represent the most artistically accomplished type of Saharan art. Herding societies of modern times living in the Sahel region south of the Sahara strongly resemble the society depicted her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679450"/>
            <a:ext cx="850900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Content Placeholder 2"/>
          <p:cNvSpPr>
            <a:spLocks noGrp="1"/>
          </p:cNvSpPr>
          <p:nvPr>
            <p:ph idx="1"/>
          </p:nvPr>
        </p:nvSpPr>
        <p:spPr>
          <a:xfrm>
            <a:off x="8610600" y="6553201"/>
            <a:ext cx="533400" cy="304800"/>
          </a:xfrm>
        </p:spPr>
        <p:txBody>
          <a:bodyPr/>
          <a:lstStyle/>
          <a:p>
            <a:pPr algn="r"/>
            <a:r>
              <a:rPr lang="en-US" altLang="en-US" sz="1200" b="1" dirty="0" smtClean="0">
                <a:solidFill>
                  <a:srgbClr val="000000"/>
                </a:solidFill>
                <a:latin typeface="Arial" charset="0"/>
              </a:rPr>
              <a:t>p232</a:t>
            </a:r>
          </a:p>
        </p:txBody>
      </p:sp>
    </p:spTree>
    <p:extLst>
      <p:ext uri="{BB962C8B-B14F-4D97-AF65-F5344CB8AC3E}">
        <p14:creationId xmlns:p14="http://schemas.microsoft.com/office/powerpoint/2010/main" val="725676432"/>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a:xfrm>
            <a:off x="152400" y="152400"/>
            <a:ext cx="8839200" cy="492125"/>
          </a:xfrm>
        </p:spPr>
        <p:txBody>
          <a:bodyPr/>
          <a:lstStyle/>
          <a:p>
            <a:r>
              <a:rPr lang="en-US" altLang="en-US" sz="2600" dirty="0" smtClean="0">
                <a:latin typeface="Arial" charset="0"/>
                <a:cs typeface="Arial" charset="0"/>
              </a:rPr>
              <a:t>Africa and the Trans-Saharan Trade Routes</a:t>
            </a:r>
          </a:p>
        </p:txBody>
      </p:sp>
      <p:pic>
        <p:nvPicPr>
          <p:cNvPr id="16387" name="Picture 1" descr="The Sahara and the surrounding oceans isolated most of Africa from foreign contact before 1000 c.e. The Nile Valley, a few trading points on the east coast, and limited transdesert trade provided exceptions to this rule; but the dominant forms of sub-Saharan African culture originated far to the west, north of the Gulf of Guinea. © Cengage Learn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3050" y="682625"/>
            <a:ext cx="5924550" cy="617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Content Placeholder 2"/>
          <p:cNvSpPr>
            <a:spLocks noGrp="1"/>
          </p:cNvSpPr>
          <p:nvPr>
            <p:ph idx="1"/>
          </p:nvPr>
        </p:nvSpPr>
        <p:spPr>
          <a:xfrm>
            <a:off x="7924800" y="6553200"/>
            <a:ext cx="1219200" cy="304800"/>
          </a:xfrm>
        </p:spPr>
        <p:txBody>
          <a:bodyPr/>
          <a:lstStyle/>
          <a:p>
            <a:pPr algn="r"/>
            <a:r>
              <a:rPr lang="en-US" altLang="en-US" sz="1200" b="1" dirty="0" smtClean="0">
                <a:solidFill>
                  <a:srgbClr val="000000"/>
                </a:solidFill>
                <a:latin typeface="Arial" charset="0"/>
              </a:rPr>
              <a:t>Map </a:t>
            </a:r>
            <a:r>
              <a:rPr lang="en-US" altLang="en-US" sz="1200" b="1" dirty="0">
                <a:solidFill>
                  <a:srgbClr val="000000"/>
                </a:solidFill>
                <a:latin typeface="Arial" charset="0"/>
              </a:rPr>
              <a:t>8</a:t>
            </a:r>
            <a:r>
              <a:rPr lang="en-US" altLang="en-US" sz="1200" b="1" dirty="0" smtClean="0">
                <a:solidFill>
                  <a:srgbClr val="000000"/>
                </a:solidFill>
                <a:latin typeface="Arial" charset="0"/>
              </a:rPr>
              <a:t>.2 p233</a:t>
            </a:r>
          </a:p>
        </p:txBody>
      </p:sp>
    </p:spTree>
    <p:extLst>
      <p:ext uri="{BB962C8B-B14F-4D97-AF65-F5344CB8AC3E}">
        <p14:creationId xmlns:p14="http://schemas.microsoft.com/office/powerpoint/2010/main" val="2732313452"/>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a:xfrm>
            <a:off x="685800" y="136525"/>
            <a:ext cx="7772400" cy="523875"/>
          </a:xfrm>
        </p:spPr>
        <p:txBody>
          <a:bodyPr/>
          <a:lstStyle/>
          <a:p>
            <a:r>
              <a:rPr lang="en-US" altLang="en-US" sz="2800" dirty="0" smtClean="0">
                <a:latin typeface="Calibri" pitchFamily="34" charset="0"/>
              </a:rPr>
              <a:t>The South Arabian Saddle</a:t>
            </a:r>
            <a:endParaRPr lang="en-US" altLang="en-US" sz="2600" dirty="0" smtClean="0">
              <a:latin typeface="Arial" charset="0"/>
              <a:cs typeface="Arial" charset="0"/>
            </a:endParaRPr>
          </a:p>
        </p:txBody>
      </p:sp>
      <p:pic>
        <p:nvPicPr>
          <p:cNvPr id="17411" name="Picture 1" descr="The militarily inefficient south Arabian saddle seats the rider behind the animal’s hump atop its hind- quarters. The rider controls his mount by tapping its neck with a long camel stick."/>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663575"/>
            <a:ext cx="8574088"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Content Placeholder 2"/>
          <p:cNvSpPr>
            <a:spLocks noGrp="1"/>
          </p:cNvSpPr>
          <p:nvPr>
            <p:ph idx="1"/>
          </p:nvPr>
        </p:nvSpPr>
        <p:spPr>
          <a:xfrm>
            <a:off x="8534400" y="6553201"/>
            <a:ext cx="609600" cy="304800"/>
          </a:xfrm>
        </p:spPr>
        <p:txBody>
          <a:bodyPr/>
          <a:lstStyle/>
          <a:p>
            <a:pPr algn="r"/>
            <a:r>
              <a:rPr lang="en-US" altLang="en-US" sz="1200" b="1" dirty="0" smtClean="0">
                <a:solidFill>
                  <a:srgbClr val="000000"/>
                </a:solidFill>
                <a:latin typeface="Arial" charset="0"/>
              </a:rPr>
              <a:t>p234</a:t>
            </a:r>
          </a:p>
        </p:txBody>
      </p:sp>
    </p:spTree>
    <p:extLst>
      <p:ext uri="{BB962C8B-B14F-4D97-AF65-F5344CB8AC3E}">
        <p14:creationId xmlns:p14="http://schemas.microsoft.com/office/powerpoint/2010/main" val="3092342085"/>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a:xfrm>
            <a:off x="685800" y="152400"/>
            <a:ext cx="7772400" cy="492125"/>
          </a:xfrm>
        </p:spPr>
        <p:txBody>
          <a:bodyPr/>
          <a:lstStyle/>
          <a:p>
            <a:r>
              <a:rPr lang="en-US" altLang="en-US" sz="2600" dirty="0" smtClean="0">
                <a:latin typeface="Arial" charset="0"/>
              </a:rPr>
              <a:t>The </a:t>
            </a:r>
            <a:r>
              <a:rPr lang="en-US" altLang="en-US" sz="2600" dirty="0" err="1" smtClean="0">
                <a:latin typeface="Arial" charset="0"/>
              </a:rPr>
              <a:t>Tuareg</a:t>
            </a:r>
            <a:r>
              <a:rPr lang="en-US" altLang="en-US" sz="2600" dirty="0" smtClean="0">
                <a:latin typeface="Arial" charset="0"/>
              </a:rPr>
              <a:t> Saddle</a:t>
            </a:r>
          </a:p>
        </p:txBody>
      </p:sp>
      <p:pic>
        <p:nvPicPr>
          <p:cNvPr id="18435" name="Picture 1" descr="The Tuareg saddle seats the rider over the animal’s withers, leaving his hands free to wield a sword and letting him control his mount with his to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685800"/>
            <a:ext cx="76581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Content Placeholder 2"/>
          <p:cNvSpPr>
            <a:spLocks noGrp="1"/>
          </p:cNvSpPr>
          <p:nvPr>
            <p:ph idx="1"/>
          </p:nvPr>
        </p:nvSpPr>
        <p:spPr>
          <a:xfrm>
            <a:off x="8343900" y="6604000"/>
            <a:ext cx="800100" cy="254000"/>
          </a:xfrm>
        </p:spPr>
        <p:txBody>
          <a:bodyPr/>
          <a:lstStyle/>
          <a:p>
            <a:pPr algn="r"/>
            <a:r>
              <a:rPr lang="en-US" altLang="en-US" sz="1200" b="1" dirty="0" smtClean="0">
                <a:solidFill>
                  <a:srgbClr val="000000"/>
                </a:solidFill>
                <a:latin typeface="Arial" charset="0"/>
              </a:rPr>
              <a:t>p234</a:t>
            </a:r>
          </a:p>
        </p:txBody>
      </p:sp>
    </p:spTree>
    <p:extLst>
      <p:ext uri="{BB962C8B-B14F-4D97-AF65-F5344CB8AC3E}">
        <p14:creationId xmlns:p14="http://schemas.microsoft.com/office/powerpoint/2010/main" val="4238098680"/>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charset="0"/>
              </a:rPr>
              <a:t>Sub-Saharan Africa</a:t>
            </a:r>
          </a:p>
        </p:txBody>
      </p:sp>
      <p:sp>
        <p:nvSpPr>
          <p:cNvPr id="19459" name="Rectangle 3"/>
          <p:cNvSpPr>
            <a:spLocks noGrp="1" noChangeArrowheads="1"/>
          </p:cNvSpPr>
          <p:nvPr>
            <p:ph type="body" idx="1"/>
          </p:nvPr>
        </p:nvSpPr>
        <p:spPr>
          <a:xfrm>
            <a:off x="685800" y="1752600"/>
            <a:ext cx="8229600" cy="4622800"/>
          </a:xfrm>
          <a:noFill/>
        </p:spPr>
        <p:txBody>
          <a:bodyPr/>
          <a:lstStyle/>
          <a:p>
            <a:pPr eaLnBrk="1" hangingPunct="1">
              <a:buFontTx/>
              <a:buChar char="•"/>
            </a:pPr>
            <a:r>
              <a:rPr lang="en-US" altLang="en-US" dirty="0" smtClean="0">
                <a:latin typeface="Arial" charset="0"/>
              </a:rPr>
              <a:t>A Challenging Geography</a:t>
            </a:r>
          </a:p>
          <a:p>
            <a:pPr eaLnBrk="1" hangingPunct="1">
              <a:buFontTx/>
              <a:buChar char="•"/>
            </a:pPr>
            <a:r>
              <a:rPr lang="en-US" altLang="en-US" dirty="0" smtClean="0">
                <a:latin typeface="Arial" charset="0"/>
              </a:rPr>
              <a:t>The Development of Cultural Unity</a:t>
            </a:r>
          </a:p>
          <a:p>
            <a:pPr eaLnBrk="1" hangingPunct="1">
              <a:buFontTx/>
              <a:buChar char="•"/>
            </a:pPr>
            <a:r>
              <a:rPr lang="en-US" altLang="en-US" dirty="0" smtClean="0">
                <a:latin typeface="Arial" charset="0"/>
              </a:rPr>
              <a:t>“Great” and “small” traditions</a:t>
            </a:r>
          </a:p>
          <a:p>
            <a:pPr eaLnBrk="1" hangingPunct="1">
              <a:buFontTx/>
              <a:buChar char="•"/>
            </a:pPr>
            <a:r>
              <a:rPr lang="en-US" altLang="en-US" dirty="0" smtClean="0">
                <a:latin typeface="Arial" charset="0"/>
              </a:rPr>
              <a:t>Linguistic and agricultural diversity</a:t>
            </a:r>
          </a:p>
          <a:p>
            <a:pPr eaLnBrk="1" hangingPunct="1">
              <a:buFontTx/>
              <a:buChar char="•"/>
            </a:pPr>
            <a:r>
              <a:rPr lang="en-US" altLang="en-US" dirty="0" smtClean="0">
                <a:latin typeface="Arial" charset="0"/>
              </a:rPr>
              <a:t>African Cultural Characteristics</a:t>
            </a:r>
          </a:p>
          <a:p>
            <a:pPr eaLnBrk="1" hangingPunct="1">
              <a:buFontTx/>
              <a:buChar char="•"/>
            </a:pPr>
            <a:r>
              <a:rPr lang="en-US" altLang="en-US" dirty="0" smtClean="0">
                <a:latin typeface="Arial" charset="0"/>
              </a:rPr>
              <a:t>Commonalities: Kingship</a:t>
            </a:r>
          </a:p>
          <a:p>
            <a:pPr eaLnBrk="1" hangingPunct="1">
              <a:buFontTx/>
              <a:buChar char="•"/>
            </a:pPr>
            <a:r>
              <a:rPr lang="en-US" altLang="en-US" dirty="0" smtClean="0">
                <a:latin typeface="Arial" charset="0"/>
              </a:rPr>
              <a:t>The Advent of Iron and the Bantu Migrations</a:t>
            </a:r>
          </a:p>
        </p:txBody>
      </p:sp>
    </p:spTree>
    <p:extLst>
      <p:ext uri="{BB962C8B-B14F-4D97-AF65-F5344CB8AC3E}">
        <p14:creationId xmlns:p14="http://schemas.microsoft.com/office/powerpoint/2010/main" val="4293555094"/>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p:cNvSpPr>
            <a:spLocks noGrp="1"/>
          </p:cNvSpPr>
          <p:nvPr>
            <p:ph type="title"/>
          </p:nvPr>
        </p:nvSpPr>
        <p:spPr>
          <a:xfrm>
            <a:off x="685800" y="152400"/>
            <a:ext cx="7772400" cy="492125"/>
          </a:xfrm>
        </p:spPr>
        <p:txBody>
          <a:bodyPr/>
          <a:lstStyle/>
          <a:p>
            <a:r>
              <a:rPr lang="en-US" altLang="en-US" sz="2600" dirty="0" err="1" smtClean="0">
                <a:latin typeface="Arial" charset="0"/>
                <a:cs typeface="Arial" charset="0"/>
              </a:rPr>
              <a:t>Gandharan</a:t>
            </a:r>
            <a:r>
              <a:rPr lang="en-US" altLang="en-US" sz="2600" dirty="0" smtClean="0">
                <a:latin typeface="Arial" charset="0"/>
                <a:cs typeface="Arial" charset="0"/>
              </a:rPr>
              <a:t> Sculpture</a:t>
            </a:r>
          </a:p>
        </p:txBody>
      </p:sp>
      <p:pic>
        <p:nvPicPr>
          <p:cNvPr id="20483" name="Picture 1" descr="The art of Gandhara in northwest Pakistan featured Hellenistic styles and techniques borrowed from the cities founded by Alexander the Great in Afghanistan. Though much Gandharan art is Buddhist in spirit, this fourth-century C.E. image of a flower-bearer is strongly Greek in the naturalistic treatment of the head and left arm."/>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685800"/>
            <a:ext cx="48768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Content Placeholder 2"/>
          <p:cNvSpPr>
            <a:spLocks noGrp="1"/>
          </p:cNvSpPr>
          <p:nvPr>
            <p:ph idx="1"/>
          </p:nvPr>
        </p:nvSpPr>
        <p:spPr>
          <a:xfrm>
            <a:off x="8458200" y="6604000"/>
            <a:ext cx="685800" cy="254000"/>
          </a:xfrm>
        </p:spPr>
        <p:txBody>
          <a:bodyPr/>
          <a:lstStyle/>
          <a:p>
            <a:pPr algn="r"/>
            <a:r>
              <a:rPr lang="en-US" altLang="en-US" sz="1200" b="1" dirty="0" smtClean="0">
                <a:solidFill>
                  <a:srgbClr val="000000"/>
                </a:solidFill>
                <a:latin typeface="Arial" charset="0"/>
              </a:rPr>
              <a:t>p238</a:t>
            </a:r>
          </a:p>
        </p:txBody>
      </p:sp>
    </p:spTree>
    <p:extLst>
      <p:ext uri="{BB962C8B-B14F-4D97-AF65-F5344CB8AC3E}">
        <p14:creationId xmlns:p14="http://schemas.microsoft.com/office/powerpoint/2010/main" val="2151651669"/>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charset="0"/>
              </a:rPr>
              <a:t>The Spread of Ideas</a:t>
            </a:r>
          </a:p>
        </p:txBody>
      </p:sp>
      <p:sp>
        <p:nvSpPr>
          <p:cNvPr id="21507" name="Rectangle 3"/>
          <p:cNvSpPr>
            <a:spLocks noGrp="1" noChangeArrowheads="1"/>
          </p:cNvSpPr>
          <p:nvPr>
            <p:ph type="body" idx="1"/>
          </p:nvPr>
        </p:nvSpPr>
        <p:spPr>
          <a:xfrm>
            <a:off x="685800" y="1752600"/>
            <a:ext cx="7772400" cy="3540125"/>
          </a:xfrm>
          <a:noFill/>
        </p:spPr>
        <p:txBody>
          <a:bodyPr/>
          <a:lstStyle/>
          <a:p>
            <a:pPr eaLnBrk="1" hangingPunct="1">
              <a:buFontTx/>
              <a:buChar char="•"/>
            </a:pPr>
            <a:r>
              <a:rPr lang="en-US" altLang="en-US" dirty="0" smtClean="0">
                <a:latin typeface="Arial" charset="0"/>
              </a:rPr>
              <a:t>Ideas and Material Evidence</a:t>
            </a:r>
          </a:p>
          <a:p>
            <a:pPr eaLnBrk="1" hangingPunct="1">
              <a:buFontTx/>
              <a:buChar char="•"/>
            </a:pPr>
            <a:r>
              <a:rPr lang="en-US" altLang="en-US" dirty="0" smtClean="0">
                <a:latin typeface="Arial" charset="0"/>
              </a:rPr>
              <a:t>Pork consumption / coins</a:t>
            </a:r>
          </a:p>
          <a:p>
            <a:pPr eaLnBrk="1" hangingPunct="1">
              <a:buFontTx/>
              <a:buChar char="•"/>
            </a:pPr>
            <a:r>
              <a:rPr lang="en-US" altLang="en-US" dirty="0" smtClean="0">
                <a:latin typeface="Arial" charset="0"/>
              </a:rPr>
              <a:t>The Spread of Buddhism</a:t>
            </a:r>
          </a:p>
          <a:p>
            <a:pPr eaLnBrk="1" hangingPunct="1">
              <a:buFontTx/>
              <a:buChar char="•"/>
            </a:pPr>
            <a:r>
              <a:rPr lang="en-US" altLang="en-US" dirty="0" smtClean="0">
                <a:latin typeface="Arial" charset="0"/>
              </a:rPr>
              <a:t>Missionaries and kings</a:t>
            </a:r>
          </a:p>
          <a:p>
            <a:pPr eaLnBrk="1" hangingPunct="1">
              <a:buFontTx/>
              <a:buChar char="•"/>
            </a:pPr>
            <a:r>
              <a:rPr lang="en-US" altLang="en-US" dirty="0" smtClean="0">
                <a:latin typeface="Arial" charset="0"/>
              </a:rPr>
              <a:t>The Spread of Christianity</a:t>
            </a:r>
          </a:p>
          <a:p>
            <a:pPr eaLnBrk="1" hangingPunct="1">
              <a:buFontTx/>
              <a:buChar char="•"/>
            </a:pPr>
            <a:r>
              <a:rPr lang="en-US" altLang="en-US" dirty="0" smtClean="0">
                <a:latin typeface="Arial" charset="0"/>
              </a:rPr>
              <a:t>Trade: Armenia and Ethiopia</a:t>
            </a:r>
          </a:p>
        </p:txBody>
      </p:sp>
    </p:spTree>
    <p:extLst>
      <p:ext uri="{BB962C8B-B14F-4D97-AF65-F5344CB8AC3E}">
        <p14:creationId xmlns:p14="http://schemas.microsoft.com/office/powerpoint/2010/main" val="379848541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673100" y="201613"/>
            <a:ext cx="7772400" cy="492125"/>
          </a:xfrm>
        </p:spPr>
        <p:txBody>
          <a:bodyPr/>
          <a:lstStyle/>
          <a:p>
            <a:r>
              <a:rPr lang="en-US" altLang="en-US" sz="2600" dirty="0" smtClean="0">
                <a:latin typeface="Arial" charset="0"/>
                <a:cs typeface="Arial" charset="0"/>
              </a:rPr>
              <a:t>Christian World Map from Muslim Spain</a:t>
            </a:r>
          </a:p>
        </p:txBody>
      </p:sp>
      <p:pic>
        <p:nvPicPr>
          <p:cNvPr id="4099" name="Picture 1" descr="The east is shown at the top of the map with Adam and Eve in the Garden of Eden. Next to them is the holy city of Jerusalem represented by an arched gate suggestive of Andalusian architecture. Alexandria is below the bend of the Nile River at Adam’s feet. The Mediterranean Sea is vertical with rectangular islands, and the red stripe to the right is the Red Sea and Indian Ocea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760413"/>
            <a:ext cx="8051800" cy="575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p:cNvSpPr>
            <a:spLocks noGrp="1"/>
          </p:cNvSpPr>
          <p:nvPr>
            <p:ph idx="1"/>
          </p:nvPr>
        </p:nvSpPr>
        <p:spPr>
          <a:xfrm>
            <a:off x="8445500" y="6581775"/>
            <a:ext cx="698500" cy="276225"/>
          </a:xfrm>
        </p:spPr>
        <p:txBody>
          <a:bodyPr/>
          <a:lstStyle/>
          <a:p>
            <a:pPr algn="r" eaLnBrk="1" hangingPunct="1">
              <a:spcBef>
                <a:spcPct val="0"/>
              </a:spcBef>
            </a:pPr>
            <a:r>
              <a:rPr lang="en-US" altLang="en-US" sz="1200" b="1" dirty="0" smtClean="0">
                <a:latin typeface="Arial" charset="0"/>
              </a:rPr>
              <a:t> p220</a:t>
            </a:r>
          </a:p>
        </p:txBody>
      </p:sp>
    </p:spTree>
    <p:extLst>
      <p:ext uri="{BB962C8B-B14F-4D97-AF65-F5344CB8AC3E}">
        <p14:creationId xmlns:p14="http://schemas.microsoft.com/office/powerpoint/2010/main" val="849401122"/>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609600" y="76200"/>
            <a:ext cx="7772400" cy="492125"/>
          </a:xfrm>
        </p:spPr>
        <p:txBody>
          <a:bodyPr/>
          <a:lstStyle/>
          <a:p>
            <a:r>
              <a:rPr lang="en-US" altLang="en-US" sz="2600" dirty="0" smtClean="0">
                <a:latin typeface="Arial" charset="0"/>
                <a:cs typeface="Arial" charset="0"/>
              </a:rPr>
              <a:t>Stele of Aksum</a:t>
            </a:r>
          </a:p>
        </p:txBody>
      </p:sp>
      <p:pic>
        <p:nvPicPr>
          <p:cNvPr id="22531" name="Picture 1" descr="This 70-foot (21-meter) stone is the tallest remnant of a field of steles, or standing stones, marking the tombs of Aksumite kings. The carvings of doors, windows, and beam ends imitate common features of Aksumite architecture, suggesting that each stele symbolized a multistory royal palace. The largest steles date from the fourth century C.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68325"/>
            <a:ext cx="4398963"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Content Placeholder 2"/>
          <p:cNvSpPr>
            <a:spLocks noGrp="1"/>
          </p:cNvSpPr>
          <p:nvPr>
            <p:ph idx="1"/>
          </p:nvPr>
        </p:nvSpPr>
        <p:spPr>
          <a:xfrm>
            <a:off x="1371600" y="6581775"/>
            <a:ext cx="7772400" cy="276225"/>
          </a:xfrm>
        </p:spPr>
        <p:txBody>
          <a:bodyPr/>
          <a:lstStyle/>
          <a:p>
            <a:pPr algn="r"/>
            <a:r>
              <a:rPr lang="en-US" altLang="en-US" sz="1200" b="1" dirty="0" smtClean="0">
                <a:latin typeface="Arial" charset="0"/>
              </a:rPr>
              <a:t>p239</a:t>
            </a:r>
          </a:p>
        </p:txBody>
      </p:sp>
    </p:spTree>
    <p:extLst>
      <p:ext uri="{BB962C8B-B14F-4D97-AF65-F5344CB8AC3E}">
        <p14:creationId xmlns:p14="http://schemas.microsoft.com/office/powerpoint/2010/main" val="3081499076"/>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117475"/>
            <a:ext cx="7772400" cy="492125"/>
          </a:xfrm>
        </p:spPr>
        <p:txBody>
          <a:bodyPr/>
          <a:lstStyle/>
          <a:p>
            <a:r>
              <a:rPr lang="en-US" altLang="en-US" sz="2600" dirty="0" smtClean="0">
                <a:latin typeface="Arial" charset="0"/>
                <a:cs typeface="Arial" charset="0"/>
              </a:rPr>
              <a:t>Indian Ocean Sailing </a:t>
            </a:r>
          </a:p>
        </p:txBody>
      </p:sp>
      <p:pic>
        <p:nvPicPr>
          <p:cNvPr id="5123" name="Picture 1" descr="Vessel Ships like this one, in a rock carving on the Buddhist temple of Borobodur in Java, probably carried colonists from Indonesia to Madagasca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17500" y="685800"/>
            <a:ext cx="84455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2"/>
          <p:cNvSpPr txBox="1">
            <a:spLocks noChangeArrowheads="1"/>
          </p:cNvSpPr>
          <p:nvPr/>
        </p:nvSpPr>
        <p:spPr bwMode="auto">
          <a:xfrm>
            <a:off x="8566150" y="6581775"/>
            <a:ext cx="577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chemeClr val="tx1"/>
                </a:solidFill>
                <a:latin typeface="Arial" charset="0"/>
                <a:ea typeface="ＭＳ Ｐゴシック" pitchFamily="34" charset="-128"/>
              </a:defRPr>
            </a:lvl1pPr>
            <a:lvl2pPr marL="742950" indent="-285750" eaLnBrk="0" hangingPunct="0">
              <a:spcBef>
                <a:spcPct val="20000"/>
              </a:spcBef>
              <a:buChar char="–"/>
              <a:defRPr sz="3200">
                <a:solidFill>
                  <a:schemeClr val="tx1"/>
                </a:solidFill>
                <a:latin typeface="Arial" charset="0"/>
                <a:ea typeface="ＭＳ Ｐゴシック" pitchFamily="34" charset="-128"/>
              </a:defRPr>
            </a:lvl2pPr>
            <a:lvl3pPr marL="1143000" indent="-228600" eaLnBrk="0" hangingPunct="0">
              <a:spcBef>
                <a:spcPct val="20000"/>
              </a:spcBef>
              <a:buChar char="•"/>
              <a:defRPr sz="2800">
                <a:solidFill>
                  <a:schemeClr val="tx1"/>
                </a:solidFill>
                <a:latin typeface="Arial" charset="0"/>
                <a:ea typeface="ＭＳ Ｐゴシック" pitchFamily="34" charset="-128"/>
              </a:defRPr>
            </a:lvl3pPr>
            <a:lvl4pPr marL="1600200" indent="-228600" eaLnBrk="0" hangingPunct="0">
              <a:spcBef>
                <a:spcPct val="20000"/>
              </a:spcBef>
              <a:buChar char="–"/>
              <a:defRPr sz="24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pPr>
            <a:r>
              <a:rPr lang="en-US" altLang="en-US" sz="1200" dirty="0"/>
              <a:t> </a:t>
            </a:r>
            <a:r>
              <a:rPr lang="en-US" altLang="en-US" sz="1200" b="1" dirty="0"/>
              <a:t>p222</a:t>
            </a:r>
          </a:p>
        </p:txBody>
      </p:sp>
    </p:spTree>
    <p:extLst>
      <p:ext uri="{BB962C8B-B14F-4D97-AF65-F5344CB8AC3E}">
        <p14:creationId xmlns:p14="http://schemas.microsoft.com/office/powerpoint/2010/main" val="868732568"/>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dirty="0" smtClean="0">
                <a:solidFill>
                  <a:schemeClr val="tx1"/>
                </a:solidFill>
                <a:latin typeface="Arial" charset="0"/>
              </a:rPr>
              <a:t>The Silk Road</a:t>
            </a:r>
            <a:endParaRPr lang="en-US" altLang="en-US" dirty="0" smtClean="0">
              <a:solidFill>
                <a:srgbClr val="000000"/>
              </a:solidFill>
              <a:latin typeface="Arial" charset="0"/>
            </a:endParaRPr>
          </a:p>
        </p:txBody>
      </p:sp>
      <p:sp>
        <p:nvSpPr>
          <p:cNvPr id="6147" name="Rectangle 3"/>
          <p:cNvSpPr>
            <a:spLocks noGrp="1" noChangeArrowheads="1"/>
          </p:cNvSpPr>
          <p:nvPr>
            <p:ph type="body" idx="1"/>
          </p:nvPr>
        </p:nvSpPr>
        <p:spPr>
          <a:xfrm>
            <a:off x="685800" y="1752600"/>
            <a:ext cx="7772400" cy="3540125"/>
          </a:xfrm>
          <a:noFill/>
        </p:spPr>
        <p:txBody>
          <a:bodyPr/>
          <a:lstStyle/>
          <a:p>
            <a:pPr eaLnBrk="1" hangingPunct="1">
              <a:buFontTx/>
              <a:buChar char="•"/>
            </a:pPr>
            <a:r>
              <a:rPr lang="en-US" altLang="en-US" dirty="0" smtClean="0">
                <a:latin typeface="Arial" charset="0"/>
              </a:rPr>
              <a:t>Origins and Operations</a:t>
            </a:r>
          </a:p>
          <a:p>
            <a:pPr eaLnBrk="1" hangingPunct="1">
              <a:buFontTx/>
              <a:buChar char="•"/>
            </a:pPr>
            <a:r>
              <a:rPr lang="en-US" altLang="en-US" dirty="0" smtClean="0">
                <a:latin typeface="Arial" charset="0"/>
              </a:rPr>
              <a:t>Nomads, horses and Parthians</a:t>
            </a:r>
          </a:p>
          <a:p>
            <a:pPr eaLnBrk="1" hangingPunct="1">
              <a:buFontTx/>
              <a:buChar char="•"/>
            </a:pPr>
            <a:r>
              <a:rPr lang="en-US" altLang="en-US" dirty="0" smtClean="0">
                <a:latin typeface="Arial" charset="0"/>
              </a:rPr>
              <a:t>Nomadism in Central and Inner Asia</a:t>
            </a:r>
          </a:p>
          <a:p>
            <a:pPr eaLnBrk="1" hangingPunct="1">
              <a:buFontTx/>
              <a:buChar char="•"/>
            </a:pPr>
            <a:r>
              <a:rPr lang="en-US" altLang="en-US" dirty="0" smtClean="0">
                <a:latin typeface="Arial" charset="0"/>
              </a:rPr>
              <a:t>The Impact of the Silk Road</a:t>
            </a:r>
          </a:p>
          <a:p>
            <a:pPr eaLnBrk="1" hangingPunct="1">
              <a:buFontTx/>
              <a:buChar char="•"/>
            </a:pPr>
            <a:r>
              <a:rPr lang="en-US" altLang="en-US" dirty="0" smtClean="0">
                <a:latin typeface="Arial" charset="0"/>
              </a:rPr>
              <a:t>Turkic nomads and settlement</a:t>
            </a:r>
          </a:p>
          <a:p>
            <a:pPr eaLnBrk="1" hangingPunct="1">
              <a:buFontTx/>
              <a:buChar char="•"/>
            </a:pPr>
            <a:r>
              <a:rPr lang="en-US" altLang="en-US" dirty="0" smtClean="0">
                <a:latin typeface="Arial" charset="0"/>
              </a:rPr>
              <a:t>stirrups</a:t>
            </a:r>
          </a:p>
        </p:txBody>
      </p:sp>
    </p:spTree>
    <p:extLst>
      <p:ext uri="{BB962C8B-B14F-4D97-AF65-F5344CB8AC3E}">
        <p14:creationId xmlns:p14="http://schemas.microsoft.com/office/powerpoint/2010/main" val="366931630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Title 1"/>
          <p:cNvSpPr>
            <a:spLocks noGrp="1"/>
          </p:cNvSpPr>
          <p:nvPr>
            <p:ph type="title"/>
          </p:nvPr>
        </p:nvSpPr>
        <p:spPr>
          <a:xfrm>
            <a:off x="698500" y="802957"/>
            <a:ext cx="7772400" cy="492443"/>
          </a:xfrm>
        </p:spPr>
        <p:txBody>
          <a:bodyPr/>
          <a:lstStyle/>
          <a:p>
            <a:r>
              <a:rPr lang="en-US" altLang="en-US" sz="2600" dirty="0" smtClean="0">
                <a:latin typeface="Arial" charset="0"/>
              </a:rPr>
              <a:t>Chronology</a:t>
            </a:r>
          </a:p>
        </p:txBody>
      </p:sp>
      <p:graphicFrame>
        <p:nvGraphicFramePr>
          <p:cNvPr id="7" name="Content Placeholder 3"/>
          <p:cNvGraphicFramePr>
            <a:graphicFrameLocks/>
          </p:cNvGraphicFramePr>
          <p:nvPr>
            <p:extLst>
              <p:ext uri="{D42A27DB-BD31-4B8C-83A1-F6EECF244321}">
                <p14:modId xmlns:p14="http://schemas.microsoft.com/office/powerpoint/2010/main" val="2303599468"/>
              </p:ext>
            </p:extLst>
          </p:nvPr>
        </p:nvGraphicFramePr>
        <p:xfrm>
          <a:off x="279400" y="1371600"/>
          <a:ext cx="8610600" cy="3402013"/>
        </p:xfrm>
        <a:graphic>
          <a:graphicData uri="http://schemas.openxmlformats.org/drawingml/2006/table">
            <a:tbl>
              <a:tblPr firstRow="1" bandRow="1">
                <a:tableStyleId>{5C22544A-7EE6-4342-B048-85BDC9FD1C3A}</a:tableStyleId>
              </a:tblPr>
              <a:tblGrid>
                <a:gridCol w="1016000"/>
                <a:gridCol w="1981200"/>
                <a:gridCol w="2971800"/>
                <a:gridCol w="2641600"/>
              </a:tblGrid>
              <a:tr h="308614">
                <a:tc>
                  <a:txBody>
                    <a:bodyPr/>
                    <a:lstStyle/>
                    <a:p>
                      <a:pPr marL="91440" marR="0" algn="ctr">
                        <a:lnSpc>
                          <a:spcPct val="115000"/>
                        </a:lnSpc>
                        <a:spcBef>
                          <a:spcPts val="0"/>
                        </a:spcBef>
                        <a:spcAft>
                          <a:spcPts val="0"/>
                        </a:spcAft>
                      </a:pPr>
                      <a:r>
                        <a:rPr lang="en-US" sz="1200" cap="none" baseline="0" dirty="0" smtClean="0">
                          <a:solidFill>
                            <a:schemeClr val="accent1"/>
                          </a:solidFill>
                          <a:effectLst/>
                        </a:rPr>
                        <a:t>empty cell</a:t>
                      </a:r>
                      <a:r>
                        <a:rPr lang="en-US" sz="1200" cap="none" baseline="0" dirty="0">
                          <a:solidFill>
                            <a:schemeClr val="accent1"/>
                          </a:solidFill>
                          <a:effectLst/>
                        </a:rPr>
                        <a:t> </a:t>
                      </a:r>
                      <a:endParaRPr lang="en-US" sz="1200" b="1" cap="none" baseline="0" dirty="0">
                        <a:solidFill>
                          <a:schemeClr val="accent1"/>
                        </a:solidFill>
                        <a:effectLst/>
                        <a:latin typeface="Calibri" panose="020F0502020204030204" pitchFamily="34" charset="0"/>
                        <a:ea typeface="Times New Roman"/>
                        <a:cs typeface="Times New Roman"/>
                      </a:endParaRPr>
                    </a:p>
                  </a:txBody>
                  <a:tcPr marL="18366" marR="18366" marT="0" marB="0" anchor="ctr"/>
                </a:tc>
                <a:tc>
                  <a:txBody>
                    <a:bodyPr/>
                    <a:lstStyle/>
                    <a:p>
                      <a:pPr marL="91440" marR="0" algn="ctr">
                        <a:lnSpc>
                          <a:spcPct val="115000"/>
                        </a:lnSpc>
                        <a:spcBef>
                          <a:spcPts val="0"/>
                        </a:spcBef>
                        <a:spcAft>
                          <a:spcPts val="0"/>
                        </a:spcAft>
                      </a:pPr>
                      <a:r>
                        <a:rPr lang="en-US" sz="1200" cap="none" baseline="0" dirty="0">
                          <a:effectLst/>
                        </a:rPr>
                        <a:t>Silk Road</a:t>
                      </a:r>
                      <a:endParaRPr lang="en-US" sz="1200" b="1" cap="none" baseline="0" dirty="0">
                        <a:solidFill>
                          <a:schemeClr val="bg1"/>
                        </a:solidFill>
                        <a:effectLst/>
                        <a:latin typeface="Calibri" panose="020F0502020204030204" pitchFamily="34" charset="0"/>
                        <a:ea typeface="Times New Roman"/>
                        <a:cs typeface="Times New Roman"/>
                      </a:endParaRPr>
                    </a:p>
                  </a:txBody>
                  <a:tcPr marL="18366" marR="18366" marT="0" marB="0" anchor="ctr"/>
                </a:tc>
                <a:tc>
                  <a:txBody>
                    <a:bodyPr/>
                    <a:lstStyle/>
                    <a:p>
                      <a:pPr marL="91440" marR="0" algn="ctr">
                        <a:lnSpc>
                          <a:spcPct val="115000"/>
                        </a:lnSpc>
                        <a:spcBef>
                          <a:spcPts val="0"/>
                        </a:spcBef>
                        <a:spcAft>
                          <a:spcPts val="0"/>
                        </a:spcAft>
                      </a:pPr>
                      <a:r>
                        <a:rPr lang="en-US" sz="1200" cap="none" baseline="0" dirty="0">
                          <a:effectLst/>
                        </a:rPr>
                        <a:t>Indian Ocean Trade</a:t>
                      </a:r>
                      <a:endParaRPr lang="en-US" sz="1200" b="1" cap="none" baseline="0" dirty="0">
                        <a:solidFill>
                          <a:schemeClr val="bg1"/>
                        </a:solidFill>
                        <a:effectLst/>
                        <a:latin typeface="Calibri" panose="020F0502020204030204" pitchFamily="34" charset="0"/>
                        <a:ea typeface="Times New Roman"/>
                        <a:cs typeface="Times New Roman"/>
                      </a:endParaRPr>
                    </a:p>
                  </a:txBody>
                  <a:tcPr marL="18366" marR="18366" marT="0" marB="0" anchor="ctr"/>
                </a:tc>
                <a:tc>
                  <a:txBody>
                    <a:bodyPr/>
                    <a:lstStyle/>
                    <a:p>
                      <a:pPr marL="91440" marR="0" algn="ctr">
                        <a:lnSpc>
                          <a:spcPct val="115000"/>
                        </a:lnSpc>
                        <a:spcBef>
                          <a:spcPts val="0"/>
                        </a:spcBef>
                        <a:spcAft>
                          <a:spcPts val="0"/>
                        </a:spcAft>
                      </a:pPr>
                      <a:r>
                        <a:rPr lang="en-US" sz="1200" cap="none" baseline="0" dirty="0">
                          <a:effectLst/>
                        </a:rPr>
                        <a:t>Saharan Trade</a:t>
                      </a:r>
                      <a:endParaRPr lang="en-US" sz="1200" b="1" cap="none" baseline="0" dirty="0">
                        <a:solidFill>
                          <a:schemeClr val="bg1"/>
                        </a:solidFill>
                        <a:effectLst/>
                        <a:latin typeface="Calibri" panose="020F0502020204030204" pitchFamily="34" charset="0"/>
                        <a:ea typeface="Times New Roman"/>
                        <a:cs typeface="Times New Roman"/>
                      </a:endParaRPr>
                    </a:p>
                  </a:txBody>
                  <a:tcPr marL="18366" marR="18366" marT="0" marB="0" anchor="ctr"/>
                </a:tc>
              </a:tr>
              <a:tr h="1902388">
                <a:tc>
                  <a:txBody>
                    <a:bodyPr/>
                    <a:lstStyle/>
                    <a:p>
                      <a:pPr marL="91440" marR="0" algn="ctr">
                        <a:lnSpc>
                          <a:spcPct val="115000"/>
                        </a:lnSpc>
                        <a:spcBef>
                          <a:spcPts val="0"/>
                        </a:spcBef>
                        <a:spcAft>
                          <a:spcPts val="0"/>
                        </a:spcAft>
                      </a:pPr>
                      <a:r>
                        <a:rPr lang="en-US" sz="1200" b="1" cap="none" baseline="0" dirty="0">
                          <a:effectLst/>
                        </a:rPr>
                        <a:t>500 B.C.E.</a:t>
                      </a:r>
                      <a:endParaRPr lang="en-US" sz="1200" b="1"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a:effectLst/>
                        </a:rPr>
                        <a:t>247 </a:t>
                      </a:r>
                      <a:r>
                        <a:rPr lang="en-US" sz="1200" cap="none" baseline="0" dirty="0" smtClean="0">
                          <a:effectLst/>
                        </a:rPr>
                        <a:t>B.C.E. </a:t>
                      </a:r>
                      <a:r>
                        <a:rPr lang="en-US" sz="1200" cap="none" baseline="0" dirty="0">
                          <a:effectLst/>
                        </a:rPr>
                        <a:t>Parthian rule begins in Iran</a:t>
                      </a:r>
                    </a:p>
                    <a:p>
                      <a:pPr marL="91440" marR="0" indent="-91440">
                        <a:lnSpc>
                          <a:spcPct val="130000"/>
                        </a:lnSpc>
                        <a:spcBef>
                          <a:spcPts val="0"/>
                        </a:spcBef>
                        <a:spcAft>
                          <a:spcPts val="0"/>
                        </a:spcAft>
                      </a:pPr>
                      <a:endParaRPr lang="en-US" sz="1200" cap="none" baseline="0" dirty="0" smtClean="0">
                        <a:effectLst/>
                      </a:endParaRPr>
                    </a:p>
                    <a:p>
                      <a:pPr marL="91440" marR="0" indent="-91440">
                        <a:lnSpc>
                          <a:spcPct val="130000"/>
                        </a:lnSpc>
                        <a:spcBef>
                          <a:spcPts val="0"/>
                        </a:spcBef>
                        <a:spcAft>
                          <a:spcPts val="0"/>
                        </a:spcAft>
                      </a:pPr>
                      <a:r>
                        <a:rPr lang="en-US" sz="1200" cap="none" baseline="0" dirty="0" smtClean="0">
                          <a:effectLst/>
                        </a:rPr>
                        <a:t>128 B.C.E. General </a:t>
                      </a:r>
                      <a:r>
                        <a:rPr lang="en-US" sz="1200" cap="none" baseline="0" dirty="0">
                          <a:effectLst/>
                        </a:rPr>
                        <a:t>Zhang Jian reaches </a:t>
                      </a:r>
                      <a:r>
                        <a:rPr lang="en-US" sz="1200" cap="none" baseline="0" dirty="0" err="1">
                          <a:effectLst/>
                        </a:rPr>
                        <a:t>Ferghana</a:t>
                      </a:r>
                      <a:endParaRPr lang="en-US" sz="1200" cap="none" baseline="0" dirty="0">
                        <a:effectLst/>
                      </a:endParaRPr>
                    </a:p>
                    <a:p>
                      <a:pPr marL="91440" marR="0" indent="-91440">
                        <a:lnSpc>
                          <a:spcPct val="130000"/>
                        </a:lnSpc>
                        <a:spcBef>
                          <a:spcPts val="0"/>
                        </a:spcBef>
                        <a:spcAft>
                          <a:spcPts val="0"/>
                        </a:spcAft>
                      </a:pPr>
                      <a:r>
                        <a:rPr lang="en-US" sz="1200" cap="none" baseline="0" dirty="0">
                          <a:effectLst/>
                        </a:rPr>
                        <a:t>100 </a:t>
                      </a:r>
                      <a:r>
                        <a:rPr lang="en-US" sz="1200" cap="none" baseline="0" dirty="0" smtClean="0">
                          <a:effectLst/>
                        </a:rPr>
                        <a:t>B.C.E.-300 </a:t>
                      </a:r>
                      <a:r>
                        <a:rPr lang="fr-FR" sz="1200" cap="none" baseline="0" dirty="0" smtClean="0">
                          <a:effectLst/>
                        </a:rPr>
                        <a:t>C.E. </a:t>
                      </a:r>
                      <a:r>
                        <a:rPr lang="en-US" sz="1200" cap="none" baseline="0" dirty="0" err="1" smtClean="0">
                          <a:effectLst/>
                        </a:rPr>
                        <a:t>Kushans</a:t>
                      </a:r>
                      <a:r>
                        <a:rPr lang="en-US" sz="1200" cap="none" baseline="0" dirty="0" smtClean="0">
                          <a:effectLst/>
                        </a:rPr>
                        <a:t> </a:t>
                      </a:r>
                      <a:r>
                        <a:rPr lang="en-US" sz="1200" cap="none" baseline="0" dirty="0">
                          <a:effectLst/>
                        </a:rPr>
                        <a:t>rule northern Afghanistan and </a:t>
                      </a:r>
                      <a:r>
                        <a:rPr lang="en-US" sz="1200" cap="none" baseline="0" dirty="0" err="1">
                          <a:effectLst/>
                        </a:rPr>
                        <a:t>Sogdiana</a:t>
                      </a:r>
                      <a:endParaRPr lang="en-US" sz="1200"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smtClean="0">
                          <a:solidFill>
                            <a:srgbClr val="EDF6F7"/>
                          </a:solidFill>
                          <a:effectLst/>
                        </a:rPr>
                        <a:t>empty cell</a:t>
                      </a:r>
                      <a:endParaRPr lang="en-US" sz="1200" cap="none" baseline="0" dirty="0">
                        <a:solidFill>
                          <a:srgbClr val="EDF6F7"/>
                        </a:solidFill>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fr-FR" sz="1200" cap="none" baseline="0" dirty="0">
                          <a:effectLst/>
                        </a:rPr>
                        <a:t>500 </a:t>
                      </a:r>
                      <a:r>
                        <a:rPr lang="en-US" sz="1200" cap="none" baseline="0" dirty="0" smtClean="0">
                          <a:effectLst/>
                        </a:rPr>
                        <a:t>B.C.E.</a:t>
                      </a:r>
                      <a:r>
                        <a:rPr lang="fr-FR" sz="1200" cap="none" baseline="0" dirty="0" smtClean="0">
                          <a:effectLst/>
                        </a:rPr>
                        <a:t>-</a:t>
                      </a:r>
                      <a:r>
                        <a:rPr lang="fr-FR" sz="1200" cap="none" baseline="0" dirty="0" err="1" smtClean="0">
                          <a:effectLst/>
                        </a:rPr>
                        <a:t>circa</a:t>
                      </a:r>
                      <a:r>
                        <a:rPr lang="fr-FR" sz="1200" cap="none" baseline="0" dirty="0" smtClean="0">
                          <a:effectLst/>
                        </a:rPr>
                        <a:t> </a:t>
                      </a:r>
                      <a:r>
                        <a:rPr lang="fr-FR" sz="1200" cap="none" baseline="0" dirty="0">
                          <a:effectLst/>
                        </a:rPr>
                        <a:t>1000 </a:t>
                      </a:r>
                      <a:r>
                        <a:rPr lang="fr-FR" sz="1200" cap="none" baseline="0" dirty="0" smtClean="0">
                          <a:effectLst/>
                        </a:rPr>
                        <a:t>C.E. </a:t>
                      </a:r>
                      <a:r>
                        <a:rPr lang="fr-FR" sz="1200" cap="none" baseline="0" dirty="0">
                          <a:effectLst/>
                        </a:rPr>
                        <a:t>Bantu migrations</a:t>
                      </a:r>
                      <a:endParaRPr lang="en-US" sz="1200" cap="none" baseline="0" dirty="0">
                        <a:effectLst/>
                      </a:endParaRPr>
                    </a:p>
                    <a:p>
                      <a:pPr marL="91440" marR="0" indent="-91440">
                        <a:lnSpc>
                          <a:spcPct val="130000"/>
                        </a:lnSpc>
                        <a:spcBef>
                          <a:spcPts val="0"/>
                        </a:spcBef>
                        <a:spcAft>
                          <a:spcPts val="0"/>
                        </a:spcAft>
                      </a:pPr>
                      <a:r>
                        <a:rPr lang="en-US" sz="1200" cap="none" baseline="0" dirty="0" smtClean="0">
                          <a:effectLst/>
                        </a:rPr>
                        <a:t>circa 200 B.C.E. Camel </a:t>
                      </a:r>
                      <a:r>
                        <a:rPr lang="en-US" sz="1200" cap="none" baseline="0" dirty="0">
                          <a:effectLst/>
                        </a:rPr>
                        <a:t>nomads in southern Sahara</a:t>
                      </a:r>
                    </a:p>
                    <a:p>
                      <a:pPr marL="91440" marR="0" indent="-91440">
                        <a:lnSpc>
                          <a:spcPct val="130000"/>
                        </a:lnSpc>
                        <a:spcBef>
                          <a:spcPts val="0"/>
                        </a:spcBef>
                        <a:spcAft>
                          <a:spcPts val="0"/>
                        </a:spcAft>
                      </a:pPr>
                      <a:endParaRPr lang="en-US" sz="1200" cap="none" baseline="0" dirty="0" smtClean="0">
                        <a:effectLst/>
                      </a:endParaRPr>
                    </a:p>
                    <a:p>
                      <a:pPr marL="91440" marR="0" indent="-91440">
                        <a:lnSpc>
                          <a:spcPct val="130000"/>
                        </a:lnSpc>
                        <a:spcBef>
                          <a:spcPts val="0"/>
                        </a:spcBef>
                        <a:spcAft>
                          <a:spcPts val="0"/>
                        </a:spcAft>
                      </a:pPr>
                      <a:endParaRPr lang="en-US" sz="1200" cap="none" baseline="0" dirty="0" smtClean="0">
                        <a:effectLst/>
                      </a:endParaRPr>
                    </a:p>
                    <a:p>
                      <a:pPr marL="91440" marR="0" indent="-91440">
                        <a:lnSpc>
                          <a:spcPct val="130000"/>
                        </a:lnSpc>
                        <a:spcBef>
                          <a:spcPts val="0"/>
                        </a:spcBef>
                        <a:spcAft>
                          <a:spcPts val="0"/>
                        </a:spcAft>
                      </a:pPr>
                      <a:r>
                        <a:rPr lang="en-US" sz="1200" cap="none" baseline="0" dirty="0" smtClean="0">
                          <a:effectLst/>
                        </a:rPr>
                        <a:t>46 B.C.E. </a:t>
                      </a:r>
                      <a:r>
                        <a:rPr lang="en-US" sz="1200" cap="none" baseline="0" dirty="0">
                          <a:effectLst/>
                        </a:rPr>
                        <a:t>First mention of camels in northern Sahara</a:t>
                      </a:r>
                      <a:endParaRPr lang="en-US" sz="1200" cap="none" baseline="0" dirty="0">
                        <a:effectLst/>
                        <a:latin typeface="Calibri" panose="020F0502020204030204" pitchFamily="34" charset="0"/>
                        <a:ea typeface="Times New Roman"/>
                        <a:cs typeface="Times New Roman"/>
                      </a:endParaRPr>
                    </a:p>
                  </a:txBody>
                  <a:tcPr marL="18366" marR="18366" marT="0" marB="0"/>
                </a:tc>
              </a:tr>
              <a:tr h="477616">
                <a:tc>
                  <a:txBody>
                    <a:bodyPr/>
                    <a:lstStyle/>
                    <a:p>
                      <a:pPr marL="91440" marR="0" algn="ctr">
                        <a:lnSpc>
                          <a:spcPct val="115000"/>
                        </a:lnSpc>
                        <a:spcBef>
                          <a:spcPts val="0"/>
                        </a:spcBef>
                        <a:spcAft>
                          <a:spcPts val="0"/>
                        </a:spcAft>
                      </a:pPr>
                      <a:r>
                        <a:rPr lang="en-US" sz="1200" b="1" cap="none" baseline="0" dirty="0">
                          <a:effectLst/>
                        </a:rPr>
                        <a:t>1 C.E.</a:t>
                      </a:r>
                      <a:endParaRPr lang="en-US" sz="1200" b="1"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a:effectLst/>
                        </a:rPr>
                        <a:t>1st </a:t>
                      </a:r>
                      <a:r>
                        <a:rPr lang="en-US" sz="1200" cap="none" baseline="0" dirty="0" smtClean="0">
                          <a:effectLst/>
                        </a:rPr>
                        <a:t>century </a:t>
                      </a:r>
                      <a:r>
                        <a:rPr lang="fr-FR" sz="1200" cap="none" baseline="0" dirty="0" smtClean="0">
                          <a:effectLst/>
                        </a:rPr>
                        <a:t>C.E. </a:t>
                      </a:r>
                      <a:r>
                        <a:rPr lang="en-US" sz="1200" cap="none" baseline="0" dirty="0" smtClean="0">
                          <a:effectLst/>
                        </a:rPr>
                        <a:t>First </a:t>
                      </a:r>
                      <a:r>
                        <a:rPr lang="en-US" sz="1200" cap="none" baseline="0" dirty="0">
                          <a:effectLst/>
                        </a:rPr>
                        <a:t>evidence of the stirrup</a:t>
                      </a:r>
                      <a:endParaRPr lang="en-US" sz="1200"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a:effectLst/>
                        </a:rPr>
                        <a:t>1st </a:t>
                      </a:r>
                      <a:r>
                        <a:rPr lang="en-US" sz="1200" cap="none" baseline="0" dirty="0" smtClean="0">
                          <a:effectLst/>
                        </a:rPr>
                        <a:t>century </a:t>
                      </a:r>
                      <a:r>
                        <a:rPr lang="fr-FR" sz="1200" cap="none" baseline="0" dirty="0" smtClean="0">
                          <a:effectLst/>
                        </a:rPr>
                        <a:t>C.E.</a:t>
                      </a:r>
                      <a:r>
                        <a:rPr lang="en-US" sz="1200" cap="none" baseline="0" dirty="0" smtClean="0">
                          <a:effectLst/>
                        </a:rPr>
                        <a:t> </a:t>
                      </a:r>
                      <a:r>
                        <a:rPr lang="en-US" sz="1200" cap="none" spc="-50" baseline="0" dirty="0" err="1">
                          <a:effectLst/>
                        </a:rPr>
                        <a:t>Periplus</a:t>
                      </a:r>
                      <a:r>
                        <a:rPr lang="en-US" sz="1200" cap="none" spc="-50" baseline="0" dirty="0">
                          <a:effectLst/>
                        </a:rPr>
                        <a:t> of the </a:t>
                      </a:r>
                      <a:r>
                        <a:rPr lang="en-US" sz="1200" cap="none" spc="-50" baseline="0" dirty="0" err="1">
                          <a:effectLst/>
                        </a:rPr>
                        <a:t>Erythraean</a:t>
                      </a:r>
                      <a:r>
                        <a:rPr lang="en-US" sz="1200" cap="none" spc="-50" baseline="0" dirty="0">
                          <a:effectLst/>
                        </a:rPr>
                        <a:t> Sea; </a:t>
                      </a:r>
                      <a:r>
                        <a:rPr lang="en-US" sz="1200" cap="none" baseline="0" dirty="0">
                          <a:effectLst/>
                        </a:rPr>
                        <a:t>Indonesian migration to Madagascar</a:t>
                      </a:r>
                      <a:endParaRPr lang="en-US" sz="1200"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smtClean="0">
                          <a:solidFill>
                            <a:srgbClr val="F4F9FA"/>
                          </a:solidFill>
                          <a:effectLst/>
                        </a:rPr>
                        <a:t>empty cell</a:t>
                      </a:r>
                      <a:endParaRPr lang="en-US" sz="1200" cap="none" baseline="0" dirty="0">
                        <a:solidFill>
                          <a:srgbClr val="F4F9FA"/>
                        </a:solidFill>
                        <a:effectLst/>
                        <a:latin typeface="Calibri" panose="020F0502020204030204" pitchFamily="34" charset="0"/>
                        <a:ea typeface="Times New Roman"/>
                        <a:cs typeface="Times New Roman"/>
                      </a:endParaRPr>
                    </a:p>
                  </a:txBody>
                  <a:tcPr marL="18366" marR="18366" marT="0" marB="0"/>
                </a:tc>
              </a:tr>
              <a:tr h="713395">
                <a:tc>
                  <a:txBody>
                    <a:bodyPr/>
                    <a:lstStyle/>
                    <a:p>
                      <a:pPr marL="91440" marR="0" algn="ctr">
                        <a:lnSpc>
                          <a:spcPct val="115000"/>
                        </a:lnSpc>
                        <a:spcBef>
                          <a:spcPts val="0"/>
                        </a:spcBef>
                        <a:spcAft>
                          <a:spcPts val="0"/>
                        </a:spcAft>
                      </a:pPr>
                      <a:r>
                        <a:rPr lang="en-US" sz="1200" b="1" cap="none" baseline="0" dirty="0">
                          <a:effectLst/>
                        </a:rPr>
                        <a:t>300 C.E.</a:t>
                      </a:r>
                      <a:endParaRPr lang="en-US" sz="1200" b="1"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smtClean="0">
                          <a:effectLst/>
                        </a:rPr>
                        <a:t>circa 400. </a:t>
                      </a:r>
                      <a:r>
                        <a:rPr lang="en-US" sz="1200" cap="none" baseline="0" dirty="0">
                          <a:effectLst/>
                        </a:rPr>
                        <a:t>Buddhist pilgrim </a:t>
                      </a:r>
                      <a:r>
                        <a:rPr lang="en-US" sz="1200" cap="none" baseline="0" dirty="0" err="1">
                          <a:effectLst/>
                        </a:rPr>
                        <a:t>Faxian</a:t>
                      </a:r>
                      <a:r>
                        <a:rPr lang="en-US" sz="1200" cap="none" baseline="0" dirty="0">
                          <a:effectLst/>
                        </a:rPr>
                        <a:t> travels Silk Road</a:t>
                      </a:r>
                      <a:endParaRPr lang="en-US" sz="1200" cap="none" baseline="0" dirty="0">
                        <a:effectLst/>
                        <a:latin typeface="Calibri" panose="020F0502020204030204" pitchFamily="34" charset="0"/>
                        <a:ea typeface="Times New Roman"/>
                        <a:cs typeface="Times New Roman"/>
                      </a:endParaRPr>
                    </a:p>
                  </a:txBody>
                  <a:tcPr marL="18366" marR="18366" marT="0" marB="0"/>
                </a:tc>
                <a:tc>
                  <a:txBody>
                    <a:bodyPr/>
                    <a:lstStyle/>
                    <a:p>
                      <a:pPr marL="91440" marR="0" indent="-91440" algn="l" defTabSz="457200" rtl="0" eaLnBrk="1" fontAlgn="auto" latinLnBrk="0" hangingPunct="1">
                        <a:lnSpc>
                          <a:spcPct val="130000"/>
                        </a:lnSpc>
                        <a:spcBef>
                          <a:spcPts val="0"/>
                        </a:spcBef>
                        <a:spcAft>
                          <a:spcPts val="0"/>
                        </a:spcAft>
                        <a:buClrTx/>
                        <a:buSzTx/>
                        <a:buFontTx/>
                        <a:buNone/>
                        <a:tabLst/>
                        <a:defRPr/>
                      </a:pPr>
                      <a:r>
                        <a:rPr lang="en-US" sz="1200" cap="none" baseline="0" dirty="0" smtClean="0">
                          <a:solidFill>
                            <a:srgbClr val="EDF6F7"/>
                          </a:solidFill>
                          <a:effectLst/>
                        </a:rPr>
                        <a:t>empty cell</a:t>
                      </a:r>
                      <a:endParaRPr lang="en-US" sz="1200" cap="none" baseline="0" dirty="0" smtClean="0">
                        <a:solidFill>
                          <a:srgbClr val="EDF6F7"/>
                        </a:solidFill>
                        <a:effectLst/>
                        <a:latin typeface="Calibri" panose="020F0502020204030204" pitchFamily="34" charset="0"/>
                        <a:ea typeface="Times New Roman"/>
                        <a:cs typeface="Times New Roman"/>
                      </a:endParaRPr>
                    </a:p>
                  </a:txBody>
                  <a:tcPr marL="18366" marR="18366" marT="0" marB="0"/>
                </a:tc>
                <a:tc>
                  <a:txBody>
                    <a:bodyPr/>
                    <a:lstStyle/>
                    <a:p>
                      <a:pPr marL="91440" marR="0" indent="-91440">
                        <a:lnSpc>
                          <a:spcPct val="130000"/>
                        </a:lnSpc>
                        <a:spcBef>
                          <a:spcPts val="0"/>
                        </a:spcBef>
                        <a:spcAft>
                          <a:spcPts val="0"/>
                        </a:spcAft>
                      </a:pPr>
                      <a:r>
                        <a:rPr lang="en-US" sz="1200" cap="none" baseline="0" dirty="0" smtClean="0">
                          <a:effectLst/>
                        </a:rPr>
                        <a:t>circa 300. </a:t>
                      </a:r>
                      <a:r>
                        <a:rPr lang="en-US" sz="1200" cap="none" baseline="0" dirty="0">
                          <a:effectLst/>
                        </a:rPr>
                        <a:t>Beginning of camel nomadism in northern Sahara</a:t>
                      </a:r>
                      <a:endParaRPr lang="en-US" sz="1200" cap="none" baseline="0" dirty="0">
                        <a:effectLst/>
                        <a:latin typeface="Calibri" panose="020F0502020204030204" pitchFamily="34" charset="0"/>
                        <a:ea typeface="Times New Roman"/>
                        <a:cs typeface="Times New Roman"/>
                      </a:endParaRPr>
                    </a:p>
                  </a:txBody>
                  <a:tcPr marL="18366" marR="18366" marT="0" marB="0"/>
                </a:tc>
              </a:tr>
            </a:tbl>
          </a:graphicData>
        </a:graphic>
      </p:graphicFrame>
      <p:sp>
        <p:nvSpPr>
          <p:cNvPr id="3" name="Content Placeholder 2"/>
          <p:cNvSpPr>
            <a:spLocks noGrp="1"/>
          </p:cNvSpPr>
          <p:nvPr>
            <p:ph sz="half" idx="2"/>
          </p:nvPr>
        </p:nvSpPr>
        <p:spPr>
          <a:xfrm>
            <a:off x="5334000" y="6598319"/>
            <a:ext cx="3810000" cy="276999"/>
          </a:xfrm>
        </p:spPr>
        <p:txBody>
          <a:bodyPr/>
          <a:lstStyle/>
          <a:p>
            <a:pPr algn="r"/>
            <a:r>
              <a:rPr lang="en-US" sz="1200" b="1" dirty="0" smtClean="0"/>
              <a:t>p225</a:t>
            </a:r>
            <a:endParaRPr lang="en-US" sz="1200" b="1" dirty="0"/>
          </a:p>
        </p:txBody>
      </p:sp>
    </p:spTree>
    <p:extLst>
      <p:ext uri="{BB962C8B-B14F-4D97-AF65-F5344CB8AC3E}">
        <p14:creationId xmlns:p14="http://schemas.microsoft.com/office/powerpoint/2010/main" val="595353189"/>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itle 3"/>
          <p:cNvSpPr>
            <a:spLocks noGrp="1"/>
          </p:cNvSpPr>
          <p:nvPr>
            <p:ph type="title"/>
          </p:nvPr>
        </p:nvSpPr>
        <p:spPr>
          <a:xfrm>
            <a:off x="685800" y="152400"/>
            <a:ext cx="7772400" cy="492125"/>
          </a:xfrm>
        </p:spPr>
        <p:txBody>
          <a:bodyPr/>
          <a:lstStyle/>
          <a:p>
            <a:r>
              <a:rPr lang="en-US" altLang="en-US" sz="2600" dirty="0" smtClean="0">
                <a:latin typeface="Arial" charset="0"/>
                <a:cs typeface="Arial" charset="0"/>
              </a:rPr>
              <a:t>Scythian Breastplate</a:t>
            </a:r>
          </a:p>
        </p:txBody>
      </p:sp>
      <p:pic>
        <p:nvPicPr>
          <p:cNvPr id="8195" name="Picture 1" descr="This superbly crafted gold ornament from the fourth century B.C.E. features animal combat in the lower tier, flower motifs in the center, and scenes from Scythian pastoral life in the upper. Two men prepare a fleece garment in the middle of the upper tier while on either side young animals are suckling and a ewe is being milked. Note the contrast between the simplicity of nomadic life and the luxury represented by the gold ornament itself."/>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3550" y="663575"/>
            <a:ext cx="5810250"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Content Placeholder 4"/>
          <p:cNvSpPr>
            <a:spLocks noGrp="1"/>
          </p:cNvSpPr>
          <p:nvPr>
            <p:ph idx="1"/>
          </p:nvPr>
        </p:nvSpPr>
        <p:spPr>
          <a:xfrm>
            <a:off x="8534400" y="6604000"/>
            <a:ext cx="609600" cy="254000"/>
          </a:xfrm>
        </p:spPr>
        <p:txBody>
          <a:bodyPr/>
          <a:lstStyle/>
          <a:p>
            <a:pPr algn="r"/>
            <a:r>
              <a:rPr lang="en-US" altLang="en-US" sz="1200" b="1" dirty="0" smtClean="0">
                <a:latin typeface="Arial" charset="0"/>
              </a:rPr>
              <a:t>p225</a:t>
            </a:r>
          </a:p>
        </p:txBody>
      </p:sp>
    </p:spTree>
    <p:extLst>
      <p:ext uri="{BB962C8B-B14F-4D97-AF65-F5344CB8AC3E}">
        <p14:creationId xmlns:p14="http://schemas.microsoft.com/office/powerpoint/2010/main" val="1612742329"/>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3"/>
          <p:cNvSpPr>
            <a:spLocks noGrp="1"/>
          </p:cNvSpPr>
          <p:nvPr>
            <p:ph type="title"/>
          </p:nvPr>
        </p:nvSpPr>
        <p:spPr>
          <a:xfrm>
            <a:off x="381000" y="152400"/>
            <a:ext cx="8355013" cy="492125"/>
          </a:xfrm>
        </p:spPr>
        <p:txBody>
          <a:bodyPr/>
          <a:lstStyle/>
          <a:p>
            <a:r>
              <a:rPr lang="en-US" altLang="en-US" sz="2600" dirty="0" smtClean="0">
                <a:latin typeface="Arial" charset="0"/>
                <a:cs typeface="Arial" charset="0"/>
              </a:rPr>
              <a:t>Asian Trade and Communication Routes</a:t>
            </a:r>
          </a:p>
        </p:txBody>
      </p:sp>
      <p:pic>
        <p:nvPicPr>
          <p:cNvPr id="9219" name="Picture 1" descr="The overland Silk Road was vulnerable to political disruption, but it was much shorter than the maritime route from the South China Sea to the Red Sea, and ships were more expensive than pack animals. Moreover, China’s political centers were in the north.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685800"/>
            <a:ext cx="8355013"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Content Placeholder 4"/>
          <p:cNvSpPr>
            <a:spLocks noGrp="1"/>
          </p:cNvSpPr>
          <p:nvPr>
            <p:ph idx="1"/>
          </p:nvPr>
        </p:nvSpPr>
        <p:spPr>
          <a:xfrm>
            <a:off x="8001000" y="6553201"/>
            <a:ext cx="1143000" cy="304800"/>
          </a:xfrm>
        </p:spPr>
        <p:txBody>
          <a:bodyPr/>
          <a:lstStyle/>
          <a:p>
            <a:pPr algn="r"/>
            <a:r>
              <a:rPr lang="en-US" altLang="en-US" sz="1200" b="1" dirty="0" smtClean="0">
                <a:solidFill>
                  <a:srgbClr val="000000"/>
                </a:solidFill>
                <a:latin typeface="Arial" charset="0"/>
              </a:rPr>
              <a:t>Map 8.1 p226</a:t>
            </a:r>
          </a:p>
        </p:txBody>
      </p:sp>
    </p:spTree>
    <p:extLst>
      <p:ext uri="{BB962C8B-B14F-4D97-AF65-F5344CB8AC3E}">
        <p14:creationId xmlns:p14="http://schemas.microsoft.com/office/powerpoint/2010/main" val="1754701336"/>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Indian Ocean Maritime System</a:t>
            </a:r>
          </a:p>
        </p:txBody>
      </p:sp>
      <p:sp>
        <p:nvSpPr>
          <p:cNvPr id="10243" name="Content Placeholder 2"/>
          <p:cNvSpPr>
            <a:spLocks noGrp="1"/>
          </p:cNvSpPr>
          <p:nvPr>
            <p:ph idx="1"/>
          </p:nvPr>
        </p:nvSpPr>
        <p:spPr>
          <a:xfrm>
            <a:off x="685800" y="1752600"/>
            <a:ext cx="7772400" cy="3539430"/>
          </a:xfrm>
        </p:spPr>
        <p:txBody>
          <a:bodyPr/>
          <a:lstStyle/>
          <a:p>
            <a:pPr marL="0" indent="0" eaLnBrk="1" hangingPunct="1">
              <a:buFontTx/>
              <a:buChar char="•"/>
            </a:pPr>
            <a:r>
              <a:rPr lang="en-US" altLang="en-US" dirty="0" smtClean="0">
                <a:latin typeface="Arial" charset="0"/>
              </a:rPr>
              <a:t> Three interconnected regions</a:t>
            </a:r>
          </a:p>
          <a:p>
            <a:pPr marL="0" indent="0" eaLnBrk="1" hangingPunct="1">
              <a:buFontTx/>
              <a:buChar char="•"/>
            </a:pPr>
            <a:r>
              <a:rPr lang="en-US" altLang="en-US" dirty="0" smtClean="0">
                <a:latin typeface="Arial" charset="0"/>
              </a:rPr>
              <a:t> Environment and Technology</a:t>
            </a:r>
          </a:p>
          <a:p>
            <a:pPr marL="400050" lvl="1" indent="0" eaLnBrk="1" hangingPunct="1">
              <a:buFontTx/>
              <a:buChar char="•"/>
            </a:pPr>
            <a:r>
              <a:rPr lang="en-US" altLang="en-US" dirty="0" smtClean="0">
                <a:latin typeface="Arial" charset="0"/>
              </a:rPr>
              <a:t>	monsoons</a:t>
            </a:r>
          </a:p>
          <a:p>
            <a:pPr marL="400050" lvl="1" indent="0" eaLnBrk="1" hangingPunct="1">
              <a:buFontTx/>
              <a:buChar char="•"/>
            </a:pPr>
            <a:r>
              <a:rPr lang="en-US" altLang="en-US" dirty="0" smtClean="0">
                <a:latin typeface="Arial" charset="0"/>
              </a:rPr>
              <a:t>	lateen sails</a:t>
            </a:r>
          </a:p>
          <a:p>
            <a:pPr marL="0" indent="0" eaLnBrk="1" hangingPunct="1">
              <a:buFontTx/>
              <a:buChar char="•"/>
            </a:pPr>
            <a:r>
              <a:rPr lang="en-US" altLang="en-US" dirty="0" smtClean="0">
                <a:latin typeface="Arial" charset="0"/>
              </a:rPr>
              <a:t> Origins of Contact and Trade</a:t>
            </a:r>
          </a:p>
          <a:p>
            <a:pPr marL="400050" lvl="1" indent="0" eaLnBrk="1" hangingPunct="1">
              <a:buFontTx/>
              <a:buChar char="•"/>
            </a:pPr>
            <a:r>
              <a:rPr lang="en-US" altLang="en-US" dirty="0" smtClean="0">
                <a:latin typeface="Arial" charset="0"/>
              </a:rPr>
              <a:t>	Mesopotamians and Malays</a:t>
            </a:r>
          </a:p>
        </p:txBody>
      </p:sp>
    </p:spTree>
    <p:extLst>
      <p:ext uri="{BB962C8B-B14F-4D97-AF65-F5344CB8AC3E}">
        <p14:creationId xmlns:p14="http://schemas.microsoft.com/office/powerpoint/2010/main" val="2955810325"/>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The Indian Ocean Maritime System (continued)</a:t>
            </a:r>
          </a:p>
        </p:txBody>
      </p:sp>
      <p:sp>
        <p:nvSpPr>
          <p:cNvPr id="11267" name="Content Placeholder 2"/>
          <p:cNvSpPr>
            <a:spLocks noGrp="1"/>
          </p:cNvSpPr>
          <p:nvPr>
            <p:ph idx="1"/>
          </p:nvPr>
        </p:nvSpPr>
        <p:spPr>
          <a:xfrm>
            <a:off x="685800" y="1752600"/>
            <a:ext cx="7772400" cy="2947988"/>
          </a:xfrm>
        </p:spPr>
        <p:txBody>
          <a:bodyPr/>
          <a:lstStyle/>
          <a:p>
            <a:pPr marL="0" indent="0" eaLnBrk="1" hangingPunct="1">
              <a:buFontTx/>
              <a:buChar char="•"/>
            </a:pPr>
            <a:r>
              <a:rPr lang="en-US" altLang="en-US" dirty="0" smtClean="0">
                <a:latin typeface="Arial" charset="0"/>
              </a:rPr>
              <a:t> The Impact of Indian Ocean Trade</a:t>
            </a:r>
          </a:p>
          <a:p>
            <a:pPr marL="400050" lvl="1" indent="0" eaLnBrk="1" hangingPunct="1">
              <a:buFontTx/>
              <a:buChar char="•"/>
            </a:pPr>
            <a:r>
              <a:rPr lang="en-US" altLang="en-US" dirty="0" smtClean="0">
                <a:latin typeface="Arial" charset="0"/>
              </a:rPr>
              <a:t>	Variety and volume of trade</a:t>
            </a:r>
          </a:p>
          <a:p>
            <a:pPr marL="400050" lvl="1" indent="0" eaLnBrk="1" hangingPunct="1">
              <a:buFontTx/>
              <a:buChar char="•"/>
            </a:pPr>
            <a:r>
              <a:rPr lang="en-US" altLang="en-US" dirty="0" smtClean="0">
                <a:latin typeface="Arial" charset="0"/>
              </a:rPr>
              <a:t>	Migration</a:t>
            </a:r>
          </a:p>
          <a:p>
            <a:pPr marL="400050" lvl="1" indent="0" eaLnBrk="1" hangingPunct="1">
              <a:buFontTx/>
              <a:buChar char="•"/>
            </a:pPr>
            <a:r>
              <a:rPr lang="en-US" altLang="en-US" dirty="0" smtClean="0">
                <a:latin typeface="Arial" charset="0"/>
              </a:rPr>
              <a:t>	Ocean-oriented communities</a:t>
            </a:r>
          </a:p>
          <a:p>
            <a:pPr marL="400050" lvl="1" indent="0" eaLnBrk="1" hangingPunct="1">
              <a:buFontTx/>
              <a:buChar char="•"/>
            </a:pPr>
            <a:r>
              <a:rPr lang="en-US" altLang="en-US" dirty="0" smtClean="0">
                <a:latin typeface="Arial" charset="0"/>
              </a:rPr>
              <a:t>	Settlement and trade</a:t>
            </a:r>
          </a:p>
        </p:txBody>
      </p:sp>
    </p:spTree>
    <p:extLst>
      <p:ext uri="{BB962C8B-B14F-4D97-AF65-F5344CB8AC3E}">
        <p14:creationId xmlns:p14="http://schemas.microsoft.com/office/powerpoint/2010/main" val="9213797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1987</TotalTime>
  <Words>1031</Words>
  <Application>Microsoft Office PowerPoint</Application>
  <PresentationFormat>On-screen Show (4:3)</PresentationFormat>
  <Paragraphs>123</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Ｐゴシック</vt:lpstr>
      <vt:lpstr>Arial</vt:lpstr>
      <vt:lpstr>Calibri</vt:lpstr>
      <vt:lpstr>Times New Roman</vt:lpstr>
      <vt:lpstr>Wingdings</vt:lpstr>
      <vt:lpstr>1_Lockard_topic</vt:lpstr>
      <vt:lpstr>Chapter 8 Networks of Communication and Exchange, 300 B.C.E.-1100 C.E.</vt:lpstr>
      <vt:lpstr>Christian World Map from Muslim Spain</vt:lpstr>
      <vt:lpstr>Indian Ocean Sailing </vt:lpstr>
      <vt:lpstr>The Silk Road</vt:lpstr>
      <vt:lpstr>Chronology</vt:lpstr>
      <vt:lpstr>Scythian Breastplate</vt:lpstr>
      <vt:lpstr>Asian Trade and Communication Routes</vt:lpstr>
      <vt:lpstr>The Indian Ocean Maritime System</vt:lpstr>
      <vt:lpstr>The Indian Ocean Maritime System (continued)</vt:lpstr>
      <vt:lpstr>Iranian Rider on Silk Road Camel</vt:lpstr>
      <vt:lpstr>Hellenistic South Arabian Coins</vt:lpstr>
      <vt:lpstr>Routes Across the Sahara</vt:lpstr>
      <vt:lpstr>Cattle Herders in Saharan Rock Art</vt:lpstr>
      <vt:lpstr>Africa and the Trans-Saharan Trade Routes</vt:lpstr>
      <vt:lpstr>The South Arabian Saddle</vt:lpstr>
      <vt:lpstr>The Tuareg Saddle</vt:lpstr>
      <vt:lpstr>Sub-Saharan Africa</vt:lpstr>
      <vt:lpstr>Gandharan Sculpture</vt:lpstr>
      <vt:lpstr>The Spread of Ideas</vt:lpstr>
      <vt:lpstr>Stele of Aksum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89</cp:revision>
  <dcterms:created xsi:type="dcterms:W3CDTF">2006-12-01T20:54:40Z</dcterms:created>
  <dcterms:modified xsi:type="dcterms:W3CDTF">2015-10-09T17:09:31Z</dcterms:modified>
</cp:coreProperties>
</file>